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79" r:id="rId3"/>
  </p:sldMasterIdLst>
  <p:notesMasterIdLst>
    <p:notesMasterId r:id="rId37"/>
  </p:notesMasterIdLst>
  <p:handoutMasterIdLst>
    <p:handoutMasterId r:id="rId38"/>
  </p:handoutMasterIdLst>
  <p:sldIdLst>
    <p:sldId id="261" r:id="rId4"/>
    <p:sldId id="293" r:id="rId5"/>
    <p:sldId id="271" r:id="rId6"/>
    <p:sldId id="326" r:id="rId7"/>
    <p:sldId id="327" r:id="rId8"/>
    <p:sldId id="329" r:id="rId9"/>
    <p:sldId id="307" r:id="rId10"/>
    <p:sldId id="330" r:id="rId11"/>
    <p:sldId id="331" r:id="rId12"/>
    <p:sldId id="332" r:id="rId13"/>
    <p:sldId id="325" r:id="rId14"/>
    <p:sldId id="294" r:id="rId15"/>
    <p:sldId id="308" r:id="rId16"/>
    <p:sldId id="309" r:id="rId17"/>
    <p:sldId id="310" r:id="rId18"/>
    <p:sldId id="298" r:id="rId19"/>
    <p:sldId id="299" r:id="rId20"/>
    <p:sldId id="301" r:id="rId21"/>
    <p:sldId id="328" r:id="rId22"/>
    <p:sldId id="302" r:id="rId23"/>
    <p:sldId id="334" r:id="rId24"/>
    <p:sldId id="315" r:id="rId25"/>
    <p:sldId id="311" r:id="rId26"/>
    <p:sldId id="317" r:id="rId27"/>
    <p:sldId id="318" r:id="rId28"/>
    <p:sldId id="320" r:id="rId29"/>
    <p:sldId id="321" r:id="rId30"/>
    <p:sldId id="323" r:id="rId31"/>
    <p:sldId id="333" r:id="rId32"/>
    <p:sldId id="305" r:id="rId33"/>
    <p:sldId id="324" r:id="rId34"/>
    <p:sldId id="306" r:id="rId35"/>
    <p:sldId id="286" r:id="rId36"/>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Barrett"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F8FF"/>
    <a:srgbClr val="000000"/>
    <a:srgbClr val="C1C7FB"/>
    <a:srgbClr val="6BC5E8"/>
    <a:srgbClr val="54C0FF"/>
    <a:srgbClr val="318CE8"/>
    <a:srgbClr val="177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0129" autoAdjust="0"/>
  </p:normalViewPr>
  <p:slideViewPr>
    <p:cSldViewPr snapToGrid="0" snapToObjects="1">
      <p:cViewPr varScale="1">
        <p:scale>
          <a:sx n="133" d="100"/>
          <a:sy n="133" d="100"/>
        </p:scale>
        <p:origin x="630"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EFB4DAA-3814-4356-9E8F-B723A88E37E0}" type="datetimeFigureOut">
              <a:rPr lang="en-GB" smtClean="0"/>
              <a:t>26/03/2026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BB8A074-7228-44D4-9937-01B6FDADDBD7}" type="slidenum">
              <a:rPr lang="en-GB" smtClean="0"/>
              <a:t>‹#›</a:t>
            </a:fld>
            <a:endParaRPr lang="en-GB"/>
          </a:p>
        </p:txBody>
      </p:sp>
    </p:spTree>
    <p:extLst>
      <p:ext uri="{BB962C8B-B14F-4D97-AF65-F5344CB8AC3E}">
        <p14:creationId xmlns:p14="http://schemas.microsoft.com/office/powerpoint/2010/main" val="175995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03726B-DD00-4618-B2E4-8D9FCE326DE3}" type="datetimeFigureOut">
              <a:rPr lang="en-GB" smtClean="0"/>
              <a:t>26/03/2026</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3AF80C-AB86-4097-A305-433DC3F84A79}" type="slidenum">
              <a:rPr lang="en-GB" smtClean="0"/>
              <a:t>‹#›</a:t>
            </a:fld>
            <a:endParaRPr lang="en-GB"/>
          </a:p>
        </p:txBody>
      </p:sp>
    </p:spTree>
    <p:extLst>
      <p:ext uri="{BB962C8B-B14F-4D97-AF65-F5344CB8AC3E}">
        <p14:creationId xmlns:p14="http://schemas.microsoft.com/office/powerpoint/2010/main" val="234160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623AF80C-AB86-4097-A305-433DC3F84A79}" type="slidenum">
              <a:rPr lang="en-GB" smtClean="0"/>
              <a:t>1</a:t>
            </a:fld>
            <a:endParaRPr lang="en-GB"/>
          </a:p>
        </p:txBody>
      </p:sp>
    </p:spTree>
    <p:extLst>
      <p:ext uri="{BB962C8B-B14F-4D97-AF65-F5344CB8AC3E}">
        <p14:creationId xmlns:p14="http://schemas.microsoft.com/office/powerpoint/2010/main" val="302794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9AF60-3689-7F95-0E24-01ACE4166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4A037-B32D-8FA5-A5C1-4B01E611C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941EA-C904-A849-E634-51A6013963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7A7895-EE2A-6A09-E626-2B52EC3EC149}"/>
              </a:ext>
            </a:extLst>
          </p:cNvPr>
          <p:cNvSpPr>
            <a:spLocks noGrp="1"/>
          </p:cNvSpPr>
          <p:nvPr>
            <p:ph type="sldNum" sz="quarter" idx="5"/>
          </p:nvPr>
        </p:nvSpPr>
        <p:spPr/>
        <p:txBody>
          <a:bodyPr/>
          <a:lstStyle/>
          <a:p>
            <a:fld id="{623AF80C-AB86-4097-A305-433DC3F84A79}" type="slidenum">
              <a:rPr lang="en-GB" smtClean="0"/>
              <a:t>10</a:t>
            </a:fld>
            <a:endParaRPr lang="en-GB"/>
          </a:p>
        </p:txBody>
      </p:sp>
    </p:spTree>
    <p:extLst>
      <p:ext uri="{BB962C8B-B14F-4D97-AF65-F5344CB8AC3E}">
        <p14:creationId xmlns:p14="http://schemas.microsoft.com/office/powerpoint/2010/main" val="163750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11</a:t>
            </a:fld>
            <a:endParaRPr lang="en-GB"/>
          </a:p>
        </p:txBody>
      </p:sp>
    </p:spTree>
    <p:extLst>
      <p:ext uri="{BB962C8B-B14F-4D97-AF65-F5344CB8AC3E}">
        <p14:creationId xmlns:p14="http://schemas.microsoft.com/office/powerpoint/2010/main" val="248354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12</a:t>
            </a:fld>
            <a:endParaRPr lang="en-GB"/>
          </a:p>
        </p:txBody>
      </p:sp>
    </p:spTree>
    <p:extLst>
      <p:ext uri="{BB962C8B-B14F-4D97-AF65-F5344CB8AC3E}">
        <p14:creationId xmlns:p14="http://schemas.microsoft.com/office/powerpoint/2010/main" val="157117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13</a:t>
            </a:fld>
            <a:endParaRPr lang="en-GB"/>
          </a:p>
        </p:txBody>
      </p:sp>
    </p:spTree>
    <p:extLst>
      <p:ext uri="{BB962C8B-B14F-4D97-AF65-F5344CB8AC3E}">
        <p14:creationId xmlns:p14="http://schemas.microsoft.com/office/powerpoint/2010/main" val="391360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14</a:t>
            </a:fld>
            <a:endParaRPr lang="en-GB"/>
          </a:p>
        </p:txBody>
      </p:sp>
    </p:spTree>
    <p:extLst>
      <p:ext uri="{BB962C8B-B14F-4D97-AF65-F5344CB8AC3E}">
        <p14:creationId xmlns:p14="http://schemas.microsoft.com/office/powerpoint/2010/main" val="3346893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15</a:t>
            </a:fld>
            <a:endParaRPr lang="en-GB"/>
          </a:p>
        </p:txBody>
      </p:sp>
    </p:spTree>
    <p:extLst>
      <p:ext uri="{BB962C8B-B14F-4D97-AF65-F5344CB8AC3E}">
        <p14:creationId xmlns:p14="http://schemas.microsoft.com/office/powerpoint/2010/main" val="25492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16</a:t>
            </a:fld>
            <a:endParaRPr lang="en-GB"/>
          </a:p>
        </p:txBody>
      </p:sp>
    </p:spTree>
    <p:extLst>
      <p:ext uri="{BB962C8B-B14F-4D97-AF65-F5344CB8AC3E}">
        <p14:creationId xmlns:p14="http://schemas.microsoft.com/office/powerpoint/2010/main" val="157117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17</a:t>
            </a:fld>
            <a:endParaRPr lang="en-GB"/>
          </a:p>
        </p:txBody>
      </p:sp>
    </p:spTree>
    <p:extLst>
      <p:ext uri="{BB962C8B-B14F-4D97-AF65-F5344CB8AC3E}">
        <p14:creationId xmlns:p14="http://schemas.microsoft.com/office/powerpoint/2010/main" val="1571173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18</a:t>
            </a:fld>
            <a:endParaRPr lang="en-GB"/>
          </a:p>
        </p:txBody>
      </p:sp>
    </p:spTree>
    <p:extLst>
      <p:ext uri="{BB962C8B-B14F-4D97-AF65-F5344CB8AC3E}">
        <p14:creationId xmlns:p14="http://schemas.microsoft.com/office/powerpoint/2010/main" val="157117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19</a:t>
            </a:fld>
            <a:endParaRPr lang="en-GB"/>
          </a:p>
        </p:txBody>
      </p:sp>
    </p:spTree>
    <p:extLst>
      <p:ext uri="{BB962C8B-B14F-4D97-AF65-F5344CB8AC3E}">
        <p14:creationId xmlns:p14="http://schemas.microsoft.com/office/powerpoint/2010/main" val="366297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2</a:t>
            </a:fld>
            <a:endParaRPr lang="en-GB"/>
          </a:p>
        </p:txBody>
      </p:sp>
    </p:spTree>
    <p:extLst>
      <p:ext uri="{BB962C8B-B14F-4D97-AF65-F5344CB8AC3E}">
        <p14:creationId xmlns:p14="http://schemas.microsoft.com/office/powerpoint/2010/main" val="2021889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20</a:t>
            </a:fld>
            <a:endParaRPr lang="en-GB"/>
          </a:p>
        </p:txBody>
      </p:sp>
    </p:spTree>
    <p:extLst>
      <p:ext uri="{BB962C8B-B14F-4D97-AF65-F5344CB8AC3E}">
        <p14:creationId xmlns:p14="http://schemas.microsoft.com/office/powerpoint/2010/main" val="157117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EFB07-E04D-6D79-E6F8-9F8F78DE5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EE538-AFB6-A7AF-A599-FBA2CC715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70200-8BED-3611-8F22-C8F6E0EF6E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BFFDF1-9618-6E32-FD47-529B7D458E6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3AF80C-AB86-4097-A305-433DC3F84A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510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22</a:t>
            </a:fld>
            <a:endParaRPr lang="en-GB"/>
          </a:p>
        </p:txBody>
      </p:sp>
    </p:spTree>
    <p:extLst>
      <p:ext uri="{BB962C8B-B14F-4D97-AF65-F5344CB8AC3E}">
        <p14:creationId xmlns:p14="http://schemas.microsoft.com/office/powerpoint/2010/main" val="3839327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23</a:t>
            </a:fld>
            <a:endParaRPr lang="en-GB"/>
          </a:p>
        </p:txBody>
      </p:sp>
    </p:spTree>
    <p:extLst>
      <p:ext uri="{BB962C8B-B14F-4D97-AF65-F5344CB8AC3E}">
        <p14:creationId xmlns:p14="http://schemas.microsoft.com/office/powerpoint/2010/main" val="4091425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24</a:t>
            </a:fld>
            <a:endParaRPr lang="en-GB"/>
          </a:p>
        </p:txBody>
      </p:sp>
    </p:spTree>
    <p:extLst>
      <p:ext uri="{BB962C8B-B14F-4D97-AF65-F5344CB8AC3E}">
        <p14:creationId xmlns:p14="http://schemas.microsoft.com/office/powerpoint/2010/main" val="1880431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25</a:t>
            </a:fld>
            <a:endParaRPr lang="en-GB"/>
          </a:p>
        </p:txBody>
      </p:sp>
    </p:spTree>
    <p:extLst>
      <p:ext uri="{BB962C8B-B14F-4D97-AF65-F5344CB8AC3E}">
        <p14:creationId xmlns:p14="http://schemas.microsoft.com/office/powerpoint/2010/main" val="809878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30</a:t>
            </a:fld>
            <a:endParaRPr lang="en-GB"/>
          </a:p>
        </p:txBody>
      </p:sp>
    </p:spTree>
    <p:extLst>
      <p:ext uri="{BB962C8B-B14F-4D97-AF65-F5344CB8AC3E}">
        <p14:creationId xmlns:p14="http://schemas.microsoft.com/office/powerpoint/2010/main" val="1571173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31</a:t>
            </a:fld>
            <a:endParaRPr lang="en-GB"/>
          </a:p>
        </p:txBody>
      </p:sp>
    </p:spTree>
    <p:extLst>
      <p:ext uri="{BB962C8B-B14F-4D97-AF65-F5344CB8AC3E}">
        <p14:creationId xmlns:p14="http://schemas.microsoft.com/office/powerpoint/2010/main" val="820783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32</a:t>
            </a:fld>
            <a:endParaRPr lang="en-GB"/>
          </a:p>
        </p:txBody>
      </p:sp>
    </p:spTree>
    <p:extLst>
      <p:ext uri="{BB962C8B-B14F-4D97-AF65-F5344CB8AC3E}">
        <p14:creationId xmlns:p14="http://schemas.microsoft.com/office/powerpoint/2010/main" val="1571173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3AF80C-AB86-4097-A305-433DC3F84A79}" type="slidenum">
              <a:rPr lang="en-GB" smtClean="0"/>
              <a:t>33</a:t>
            </a:fld>
            <a:endParaRPr lang="en-GB"/>
          </a:p>
        </p:txBody>
      </p:sp>
    </p:spTree>
    <p:extLst>
      <p:ext uri="{BB962C8B-B14F-4D97-AF65-F5344CB8AC3E}">
        <p14:creationId xmlns:p14="http://schemas.microsoft.com/office/powerpoint/2010/main" val="61279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3</a:t>
            </a:fld>
            <a:endParaRPr lang="en-GB"/>
          </a:p>
        </p:txBody>
      </p:sp>
    </p:spTree>
    <p:extLst>
      <p:ext uri="{BB962C8B-B14F-4D97-AF65-F5344CB8AC3E}">
        <p14:creationId xmlns:p14="http://schemas.microsoft.com/office/powerpoint/2010/main" val="157117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4</a:t>
            </a:fld>
            <a:endParaRPr lang="en-GB"/>
          </a:p>
        </p:txBody>
      </p:sp>
    </p:spTree>
    <p:extLst>
      <p:ext uri="{BB962C8B-B14F-4D97-AF65-F5344CB8AC3E}">
        <p14:creationId xmlns:p14="http://schemas.microsoft.com/office/powerpoint/2010/main" val="280960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5</a:t>
            </a:fld>
            <a:endParaRPr lang="en-GB"/>
          </a:p>
        </p:txBody>
      </p:sp>
    </p:spTree>
    <p:extLst>
      <p:ext uri="{BB962C8B-B14F-4D97-AF65-F5344CB8AC3E}">
        <p14:creationId xmlns:p14="http://schemas.microsoft.com/office/powerpoint/2010/main" val="399751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7F83E-690E-5604-42E0-1FD5EF2BA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408FB-2BE9-0960-A7ED-0DD6058A4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75946-37F0-10DA-F7F4-4313C0C7FD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500D430-F310-46CD-4D5B-30C2A3C3AEB9}"/>
              </a:ext>
            </a:extLst>
          </p:cNvPr>
          <p:cNvSpPr>
            <a:spLocks noGrp="1"/>
          </p:cNvSpPr>
          <p:nvPr>
            <p:ph type="sldNum" sz="quarter" idx="5"/>
          </p:nvPr>
        </p:nvSpPr>
        <p:spPr/>
        <p:txBody>
          <a:bodyPr/>
          <a:lstStyle/>
          <a:p>
            <a:fld id="{623AF80C-AB86-4097-A305-433DC3F84A79}" type="slidenum">
              <a:rPr lang="en-GB" smtClean="0"/>
              <a:t>6</a:t>
            </a:fld>
            <a:endParaRPr lang="en-GB"/>
          </a:p>
        </p:txBody>
      </p:sp>
    </p:spTree>
    <p:extLst>
      <p:ext uri="{BB962C8B-B14F-4D97-AF65-F5344CB8AC3E}">
        <p14:creationId xmlns:p14="http://schemas.microsoft.com/office/powerpoint/2010/main" val="89601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AF80C-AB86-4097-A305-433DC3F84A79}" type="slidenum">
              <a:rPr lang="en-GB" smtClean="0"/>
              <a:t>7</a:t>
            </a:fld>
            <a:endParaRPr lang="en-GB"/>
          </a:p>
        </p:txBody>
      </p:sp>
    </p:spTree>
    <p:extLst>
      <p:ext uri="{BB962C8B-B14F-4D97-AF65-F5344CB8AC3E}">
        <p14:creationId xmlns:p14="http://schemas.microsoft.com/office/powerpoint/2010/main" val="52791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A8D33-9938-7F27-5560-3021929CA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99B1B-8CCA-DA0E-DD52-3ACB209EA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D12C6-A186-88B1-7ECB-5A578BAF1D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2DA592-6CC8-92AE-5A11-806315FA7487}"/>
              </a:ext>
            </a:extLst>
          </p:cNvPr>
          <p:cNvSpPr>
            <a:spLocks noGrp="1"/>
          </p:cNvSpPr>
          <p:nvPr>
            <p:ph type="sldNum" sz="quarter" idx="5"/>
          </p:nvPr>
        </p:nvSpPr>
        <p:spPr/>
        <p:txBody>
          <a:bodyPr/>
          <a:lstStyle/>
          <a:p>
            <a:fld id="{623AF80C-AB86-4097-A305-433DC3F84A79}" type="slidenum">
              <a:rPr lang="en-GB" smtClean="0"/>
              <a:t>8</a:t>
            </a:fld>
            <a:endParaRPr lang="en-GB"/>
          </a:p>
        </p:txBody>
      </p:sp>
    </p:spTree>
    <p:extLst>
      <p:ext uri="{BB962C8B-B14F-4D97-AF65-F5344CB8AC3E}">
        <p14:creationId xmlns:p14="http://schemas.microsoft.com/office/powerpoint/2010/main" val="79795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73ECF-E9E2-3723-780C-7CABA3D2A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C7888-8250-1623-F58A-CE23F9063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E0FEA-6E64-E8EB-6F79-7893FA97583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DA69AF-0089-D006-5325-20F836B623AB}"/>
              </a:ext>
            </a:extLst>
          </p:cNvPr>
          <p:cNvSpPr>
            <a:spLocks noGrp="1"/>
          </p:cNvSpPr>
          <p:nvPr>
            <p:ph type="sldNum" sz="quarter" idx="5"/>
          </p:nvPr>
        </p:nvSpPr>
        <p:spPr/>
        <p:txBody>
          <a:bodyPr/>
          <a:lstStyle/>
          <a:p>
            <a:fld id="{623AF80C-AB86-4097-A305-433DC3F84A79}" type="slidenum">
              <a:rPr lang="en-GB" smtClean="0"/>
              <a:t>9</a:t>
            </a:fld>
            <a:endParaRPr lang="en-GB"/>
          </a:p>
        </p:txBody>
      </p:sp>
    </p:spTree>
    <p:extLst>
      <p:ext uri="{BB962C8B-B14F-4D97-AF65-F5344CB8AC3E}">
        <p14:creationId xmlns:p14="http://schemas.microsoft.com/office/powerpoint/2010/main" val="165792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089" y="1555175"/>
            <a:ext cx="8084874" cy="955115"/>
          </a:xfrm>
        </p:spPr>
        <p:txBody>
          <a:bodyPr/>
          <a:lstStyle>
            <a:lvl1pPr>
              <a:defRPr sz="6000"/>
            </a:lvl1pPr>
          </a:lstStyle>
          <a:p>
            <a:r>
              <a:rPr lang="en-GB" dirty="0"/>
              <a:t>Presentation</a:t>
            </a:r>
            <a:endParaRPr lang="en-US" dirty="0"/>
          </a:p>
        </p:txBody>
      </p:sp>
      <p:sp>
        <p:nvSpPr>
          <p:cNvPr id="4" name="Text Placeholder 3"/>
          <p:cNvSpPr>
            <a:spLocks noGrp="1"/>
          </p:cNvSpPr>
          <p:nvPr>
            <p:ph type="body" sz="quarter" idx="10" hasCustomPrompt="1"/>
          </p:nvPr>
        </p:nvSpPr>
        <p:spPr>
          <a:xfrm>
            <a:off x="468701" y="4284757"/>
            <a:ext cx="6073775" cy="438465"/>
          </a:xfrm>
          <a:prstGeom prst="rect">
            <a:avLst/>
          </a:prstGeom>
        </p:spPr>
        <p:txBody>
          <a:bodyPr vert="horz"/>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Presenter name</a:t>
            </a:r>
          </a:p>
        </p:txBody>
      </p:sp>
    </p:spTree>
    <p:extLst>
      <p:ext uri="{BB962C8B-B14F-4D97-AF65-F5344CB8AC3E}">
        <p14:creationId xmlns:p14="http://schemas.microsoft.com/office/powerpoint/2010/main" val="268925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4895538" y="-1036672"/>
            <a:ext cx="4636310" cy="4636310"/>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933874" y="1526273"/>
            <a:ext cx="2465162" cy="2504528"/>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sz="1350" b="1">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4043410" y="552021"/>
            <a:ext cx="1935724" cy="192654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sz="1350" b="1">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3575766" y="2643495"/>
            <a:ext cx="2258317" cy="2247605"/>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sz="1350" b="1">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6478457" y="1346713"/>
            <a:ext cx="1804096" cy="1795538"/>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350" b="1">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9144000" cy="88828"/>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7538512" y="4294000"/>
            <a:ext cx="3445709" cy="344570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933874" y="1526273"/>
            <a:ext cx="2465162" cy="2504528"/>
          </a:xfrm>
        </p:spPr>
        <p:txBody>
          <a:bodyPr anchor="ctr">
            <a:normAutofit/>
          </a:bodyPr>
          <a:lstStyle>
            <a:lvl1pPr marL="0" indent="0" algn="ctr">
              <a:buNone/>
              <a:defRPr sz="1500"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 1</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3575764" y="2643495"/>
            <a:ext cx="2258318" cy="2247605"/>
          </a:xfrm>
        </p:spPr>
        <p:txBody>
          <a:bodyPr anchor="ctr">
            <a:normAutofit/>
          </a:bodyPr>
          <a:lstStyle>
            <a:lvl1pPr marL="0" indent="0" algn="ctr">
              <a:buNone/>
              <a:defRPr sz="1500"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 2</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4043409" y="552021"/>
            <a:ext cx="1935725" cy="1926542"/>
          </a:xfrm>
        </p:spPr>
        <p:txBody>
          <a:bodyPr anchor="ctr">
            <a:normAutofit/>
          </a:bodyPr>
          <a:lstStyle>
            <a:lvl1pPr marL="0" indent="0" algn="ctr">
              <a:buNone/>
              <a:defRPr sz="1500"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 3</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6450385" y="1346713"/>
            <a:ext cx="1832168" cy="1795538"/>
          </a:xfrm>
        </p:spPr>
        <p:txBody>
          <a:bodyPr anchor="ctr">
            <a:normAutofit/>
          </a:bodyPr>
          <a:lstStyle>
            <a:lvl1pPr marL="0" indent="0" algn="ctr">
              <a:buNone/>
              <a:defRPr sz="1500"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 4</a:t>
            </a:r>
          </a:p>
        </p:txBody>
      </p:sp>
      <p:sp>
        <p:nvSpPr>
          <p:cNvPr id="2" name="Title 1">
            <a:extLst>
              <a:ext uri="{FF2B5EF4-FFF2-40B4-BE49-F238E27FC236}">
                <a16:creationId xmlns:a16="http://schemas.microsoft.com/office/drawing/2014/main" id="{8FF79453-4674-1F9D-DB77-A07BD0764C05}"/>
              </a:ext>
            </a:extLst>
          </p:cNvPr>
          <p:cNvSpPr>
            <a:spLocks noGrp="1"/>
          </p:cNvSpPr>
          <p:nvPr>
            <p:ph type="title" hasCustomPrompt="1"/>
          </p:nvPr>
        </p:nvSpPr>
        <p:spPr>
          <a:xfrm>
            <a:off x="444897" y="438547"/>
            <a:ext cx="3451985" cy="750484"/>
          </a:xfrm>
        </p:spPr>
        <p:txBody>
          <a:bodyPr>
            <a:normAutofit/>
          </a:bodyPr>
          <a:lstStyle>
            <a:lvl1pPr>
              <a:defRPr sz="3000" b="1"/>
            </a:lvl1pPr>
          </a:lstStyle>
          <a:p>
            <a:r>
              <a:rPr lang="en-US"/>
              <a:t>Slide title</a:t>
            </a:r>
            <a:endParaRPr lang="en-GB"/>
          </a:p>
        </p:txBody>
      </p:sp>
    </p:spTree>
    <p:extLst>
      <p:ext uri="{BB962C8B-B14F-4D97-AF65-F5344CB8AC3E}">
        <p14:creationId xmlns:p14="http://schemas.microsoft.com/office/powerpoint/2010/main" val="354057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9144000" cy="88828"/>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3139076" y="4234534"/>
            <a:ext cx="3445709" cy="344570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445294" y="1238250"/>
            <a:ext cx="7734300" cy="2686050"/>
          </a:xfrm>
        </p:spPr>
        <p:txBody>
          <a:bodyPr>
            <a:normAutofit/>
          </a:bodyPr>
          <a:lstStyle>
            <a:lvl1pPr marL="0" indent="0">
              <a:buNone/>
              <a:defRPr sz="1500">
                <a:solidFill>
                  <a:schemeClr val="tx1"/>
                </a:solidFill>
                <a:latin typeface="Arial" panose="020B0604020202020204" pitchFamily="34" charset="0"/>
                <a:cs typeface="Arial" panose="020B0604020202020204" pitchFamily="34" charset="0"/>
              </a:defRPr>
            </a:lvl1pPr>
            <a:lvl2pPr marL="342900" indent="0">
              <a:buNone/>
              <a:defRPr>
                <a:solidFill>
                  <a:srgbClr val="1D2A5A"/>
                </a:solidFill>
                <a:latin typeface="Arial" panose="020B0604020202020204" pitchFamily="34" charset="0"/>
                <a:cs typeface="Arial" panose="020B0604020202020204" pitchFamily="34" charset="0"/>
              </a:defRPr>
            </a:lvl2pPr>
          </a:lstStyle>
          <a:p>
            <a:pPr lvl="0"/>
            <a:r>
              <a:rPr lang="en-US"/>
              <a:t>Text</a:t>
            </a:r>
          </a:p>
        </p:txBody>
      </p:sp>
      <p:sp>
        <p:nvSpPr>
          <p:cNvPr id="2" name="Title 1">
            <a:extLst>
              <a:ext uri="{FF2B5EF4-FFF2-40B4-BE49-F238E27FC236}">
                <a16:creationId xmlns:a16="http://schemas.microsoft.com/office/drawing/2014/main" id="{230FAAD6-11A6-1933-A303-3891C2644052}"/>
              </a:ext>
            </a:extLst>
          </p:cNvPr>
          <p:cNvSpPr>
            <a:spLocks noGrp="1"/>
          </p:cNvSpPr>
          <p:nvPr>
            <p:ph type="title" hasCustomPrompt="1"/>
          </p:nvPr>
        </p:nvSpPr>
        <p:spPr>
          <a:xfrm>
            <a:off x="445294" y="438547"/>
            <a:ext cx="7734300" cy="748903"/>
          </a:xfrm>
        </p:spPr>
        <p:txBody>
          <a:bodyPr>
            <a:normAutofit/>
          </a:bodyPr>
          <a:lstStyle>
            <a:lvl1pPr>
              <a:defRPr sz="3000" b="1"/>
            </a:lvl1pPr>
          </a:lstStyle>
          <a:p>
            <a:r>
              <a:rPr lang="en-US"/>
              <a:t>Slide title</a:t>
            </a:r>
            <a:endParaRPr lang="en-GB"/>
          </a:p>
        </p:txBody>
      </p:sp>
    </p:spTree>
    <p:extLst>
      <p:ext uri="{BB962C8B-B14F-4D97-AF65-F5344CB8AC3E}">
        <p14:creationId xmlns:p14="http://schemas.microsoft.com/office/powerpoint/2010/main" val="344136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3139076" y="4234534"/>
            <a:ext cx="3445709" cy="344570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9144000" cy="88828"/>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445294" y="1238250"/>
            <a:ext cx="7734300" cy="2686050"/>
          </a:xfrm>
        </p:spPr>
        <p:txBody>
          <a:bodyPr>
            <a:normAutofit/>
          </a:bodyPr>
          <a:lstStyle>
            <a:lvl1pPr marL="257175" indent="-257175">
              <a:buClr>
                <a:srgbClr val="487629"/>
              </a:buClr>
              <a:buFont typeface="Wingdings" pitchFamily="2" charset="2"/>
              <a:buChar char="ü"/>
              <a:defRPr sz="1500">
                <a:solidFill>
                  <a:schemeClr val="tx1"/>
                </a:solidFill>
                <a:latin typeface="Arial" panose="020B0604020202020204" pitchFamily="34" charset="0"/>
                <a:cs typeface="Arial" panose="020B0604020202020204" pitchFamily="34" charset="0"/>
              </a:defRPr>
            </a:lvl1pPr>
            <a:lvl2pPr marL="342900" indent="0">
              <a:buNone/>
              <a:defRPr>
                <a:solidFill>
                  <a:srgbClr val="1D2A5A"/>
                </a:solidFill>
                <a:latin typeface="Arial" panose="020B0604020202020204" pitchFamily="34" charset="0"/>
                <a:cs typeface="Arial" panose="020B0604020202020204" pitchFamily="34" charset="0"/>
              </a:defRPr>
            </a:lvl2pPr>
          </a:lstStyle>
          <a:p>
            <a:pPr lvl="0"/>
            <a:r>
              <a:rPr lang="en-US"/>
              <a:t>Bullet point text</a:t>
            </a:r>
          </a:p>
        </p:txBody>
      </p:sp>
      <p:sp>
        <p:nvSpPr>
          <p:cNvPr id="2" name="Title 1">
            <a:extLst>
              <a:ext uri="{FF2B5EF4-FFF2-40B4-BE49-F238E27FC236}">
                <a16:creationId xmlns:a16="http://schemas.microsoft.com/office/drawing/2014/main" id="{B5D48A41-7736-2F10-02D5-780955D868F3}"/>
              </a:ext>
            </a:extLst>
          </p:cNvPr>
          <p:cNvSpPr>
            <a:spLocks noGrp="1"/>
          </p:cNvSpPr>
          <p:nvPr>
            <p:ph type="title" hasCustomPrompt="1"/>
          </p:nvPr>
        </p:nvSpPr>
        <p:spPr>
          <a:xfrm>
            <a:off x="444897" y="436740"/>
            <a:ext cx="7734300" cy="748903"/>
          </a:xfrm>
        </p:spPr>
        <p:txBody>
          <a:bodyPr>
            <a:normAutofit/>
          </a:bodyPr>
          <a:lstStyle>
            <a:lvl1pPr>
              <a:defRPr sz="3000" b="1"/>
            </a:lvl1pPr>
          </a:lstStyle>
          <a:p>
            <a:r>
              <a:rPr lang="en-US"/>
              <a:t>Slide title</a:t>
            </a:r>
            <a:endParaRPr lang="en-GB"/>
          </a:p>
        </p:txBody>
      </p:sp>
    </p:spTree>
    <p:extLst>
      <p:ext uri="{BB962C8B-B14F-4D97-AF65-F5344CB8AC3E}">
        <p14:creationId xmlns:p14="http://schemas.microsoft.com/office/powerpoint/2010/main" val="567867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Media Placeholder 3" descr="Media placeholder">
            <a:extLst>
              <a:ext uri="{FF2B5EF4-FFF2-40B4-BE49-F238E27FC236}">
                <a16:creationId xmlns:a16="http://schemas.microsoft.com/office/drawing/2014/main" id="{09FDA4F8-ABB1-3041-89EB-B04EC797DAFF}"/>
              </a:ext>
            </a:extLst>
          </p:cNvPr>
          <p:cNvSpPr>
            <a:spLocks noGrp="1" noChangeAspect="1"/>
          </p:cNvSpPr>
          <p:nvPr>
            <p:ph type="media" sz="quarter" idx="10" hasCustomPrompt="1"/>
          </p:nvPr>
        </p:nvSpPr>
        <p:spPr>
          <a:xfrm>
            <a:off x="444897" y="1256645"/>
            <a:ext cx="5696656" cy="2594028"/>
          </a:xfrm>
          <a:prstGeom prst="rect">
            <a:avLst/>
          </a:prstGeom>
          <a:solidFill>
            <a:schemeClr val="bg1">
              <a:lumMod val="85000"/>
            </a:schemeClr>
          </a:solidFill>
        </p:spPr>
        <p:txBody>
          <a:bodyPr bIns="792000" anchor="ctr"/>
          <a:lstStyle>
            <a:lvl1pPr marL="0" indent="0" algn="ctr">
              <a:buNone/>
              <a:defRPr>
                <a:latin typeface="Arial" panose="020B0604020202020204" pitchFamily="34" charset="0"/>
                <a:cs typeface="Arial" panose="020B0604020202020204" pitchFamily="34" charset="0"/>
              </a:defRPr>
            </a:lvl1pPr>
          </a:lstStyle>
          <a:p>
            <a:r>
              <a:rPr lang="en-US"/>
              <a:t>Media placeholder</a:t>
            </a:r>
          </a:p>
        </p:txBody>
      </p:sp>
      <p:sp>
        <p:nvSpPr>
          <p:cNvPr id="11" name="Oval 10">
            <a:extLst>
              <a:ext uri="{FF2B5EF4-FFF2-40B4-BE49-F238E27FC236}">
                <a16:creationId xmlns:a16="http://schemas.microsoft.com/office/drawing/2014/main" id="{369FD3CF-D26D-DE48-B216-6F5CDBF3E456}"/>
              </a:ext>
              <a:ext uri="{C183D7F6-B498-43B3-948B-1728B52AA6E4}">
                <adec:decorative xmlns:adec="http://schemas.microsoft.com/office/drawing/2017/decorative" val="1"/>
              </a:ext>
            </a:extLst>
          </p:cNvPr>
          <p:cNvSpPr/>
          <p:nvPr userDrawn="1"/>
        </p:nvSpPr>
        <p:spPr>
          <a:xfrm>
            <a:off x="6866165" y="-1872352"/>
            <a:ext cx="3710956" cy="3741974"/>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2" name="Rectangle 11">
            <a:extLst>
              <a:ext uri="{FF2B5EF4-FFF2-40B4-BE49-F238E27FC236}">
                <a16:creationId xmlns:a16="http://schemas.microsoft.com/office/drawing/2014/main" id="{8577A35E-C17E-3347-95FB-0DBDC50F0E3F}"/>
              </a:ext>
            </a:extLst>
          </p:cNvPr>
          <p:cNvSpPr/>
          <p:nvPr userDrawn="1"/>
        </p:nvSpPr>
        <p:spPr>
          <a:xfrm>
            <a:off x="0" y="0"/>
            <a:ext cx="9144000" cy="88828"/>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EB0D7D5-68D0-5F3B-95EC-10615A00F8AE}"/>
              </a:ext>
            </a:extLst>
          </p:cNvPr>
          <p:cNvSpPr>
            <a:spLocks noGrp="1"/>
          </p:cNvSpPr>
          <p:nvPr>
            <p:ph type="title" hasCustomPrompt="1"/>
          </p:nvPr>
        </p:nvSpPr>
        <p:spPr>
          <a:xfrm>
            <a:off x="444897" y="438547"/>
            <a:ext cx="5696656" cy="748903"/>
          </a:xfrm>
        </p:spPr>
        <p:txBody>
          <a:bodyPr>
            <a:normAutofit/>
          </a:bodyPr>
          <a:lstStyle>
            <a:lvl1pPr>
              <a:defRPr sz="3000" b="1"/>
            </a:lvl1pPr>
          </a:lstStyle>
          <a:p>
            <a:r>
              <a:rPr lang="en-US"/>
              <a:t>Slide title</a:t>
            </a:r>
            <a:endParaRPr lang="en-GB"/>
          </a:p>
        </p:txBody>
      </p:sp>
    </p:spTree>
    <p:extLst>
      <p:ext uri="{BB962C8B-B14F-4D97-AF65-F5344CB8AC3E}">
        <p14:creationId xmlns:p14="http://schemas.microsoft.com/office/powerpoint/2010/main" val="1917372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4153E-43D4-E04A-B389-5661BA0FDF6C}"/>
              </a:ext>
            </a:extLst>
          </p:cNvPr>
          <p:cNvSpPr/>
          <p:nvPr userDrawn="1"/>
        </p:nvSpPr>
        <p:spPr>
          <a:xfrm>
            <a:off x="0" y="0"/>
            <a:ext cx="9144000" cy="88828"/>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05AC240B-4B06-9042-B665-A857F4156A1D}"/>
              </a:ext>
              <a:ext uri="{C183D7F6-B498-43B3-948B-1728B52AA6E4}">
                <adec:decorative xmlns:adec="http://schemas.microsoft.com/office/drawing/2017/decorative" val="1"/>
              </a:ext>
            </a:extLst>
          </p:cNvPr>
          <p:cNvSpPr/>
          <p:nvPr userDrawn="1"/>
        </p:nvSpPr>
        <p:spPr>
          <a:xfrm>
            <a:off x="3070765" y="4234534"/>
            <a:ext cx="3445709" cy="344570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3" name="Text Placeholder 4">
            <a:extLst>
              <a:ext uri="{FF2B5EF4-FFF2-40B4-BE49-F238E27FC236}">
                <a16:creationId xmlns:a16="http://schemas.microsoft.com/office/drawing/2014/main" id="{EF8B8E52-7E4E-634C-9D4E-808E1D797E09}"/>
              </a:ext>
            </a:extLst>
          </p:cNvPr>
          <p:cNvSpPr>
            <a:spLocks noGrp="1"/>
          </p:cNvSpPr>
          <p:nvPr>
            <p:ph type="body" sz="quarter" idx="11" hasCustomPrompt="1"/>
          </p:nvPr>
        </p:nvSpPr>
        <p:spPr>
          <a:xfrm>
            <a:off x="445294" y="1238250"/>
            <a:ext cx="4558506" cy="2686050"/>
          </a:xfrm>
        </p:spPr>
        <p:txBody>
          <a:bodyPr>
            <a:normAutofit/>
          </a:bodyPr>
          <a:lstStyle>
            <a:lvl1pPr marL="0" indent="0">
              <a:buNone/>
              <a:defRPr sz="1500">
                <a:solidFill>
                  <a:schemeClr val="tx1"/>
                </a:solidFill>
                <a:latin typeface="Arial" panose="020B0604020202020204" pitchFamily="34" charset="0"/>
                <a:cs typeface="Arial" panose="020B0604020202020204" pitchFamily="34" charset="0"/>
              </a:defRPr>
            </a:lvl1pPr>
            <a:lvl2pPr marL="342900" indent="0">
              <a:buNone/>
              <a:defRPr>
                <a:solidFill>
                  <a:srgbClr val="1D2A5A"/>
                </a:solidFill>
                <a:latin typeface="Arial" panose="020B0604020202020204" pitchFamily="34" charset="0"/>
                <a:cs typeface="Arial" panose="020B0604020202020204" pitchFamily="34" charset="0"/>
              </a:defRPr>
            </a:lvl2pPr>
          </a:lstStyle>
          <a:p>
            <a:pPr lvl="0"/>
            <a:r>
              <a:rPr lang="en-US"/>
              <a:t>Text</a:t>
            </a:r>
          </a:p>
        </p:txBody>
      </p:sp>
      <p:sp>
        <p:nvSpPr>
          <p:cNvPr id="5" name="Chart Placeholder 4" descr="Chart placeholder">
            <a:extLst>
              <a:ext uri="{FF2B5EF4-FFF2-40B4-BE49-F238E27FC236}">
                <a16:creationId xmlns:a16="http://schemas.microsoft.com/office/drawing/2014/main" id="{322E5C85-8CD9-37BE-F702-9DE3663C256A}"/>
              </a:ext>
            </a:extLst>
          </p:cNvPr>
          <p:cNvSpPr>
            <a:spLocks noGrp="1"/>
          </p:cNvSpPr>
          <p:nvPr>
            <p:ph type="chart" sz="quarter" idx="12" hasCustomPrompt="1"/>
          </p:nvPr>
        </p:nvSpPr>
        <p:spPr>
          <a:xfrm>
            <a:off x="5069682" y="438150"/>
            <a:ext cx="3955256" cy="3796904"/>
          </a:xfrm>
        </p:spPr>
        <p:txBody>
          <a:bodyPr bIns="792000" anchor="ctr" anchorCtr="0"/>
          <a:lstStyle>
            <a:lvl1pPr marL="0" indent="0" algn="ctr">
              <a:buNone/>
              <a:defRPr>
                <a:latin typeface="Arial" panose="020B0604020202020204" pitchFamily="34" charset="0"/>
                <a:cs typeface="Arial" panose="020B0604020202020204" pitchFamily="34" charset="0"/>
              </a:defRPr>
            </a:lvl1pPr>
          </a:lstStyle>
          <a:p>
            <a:r>
              <a:rPr lang="en-GB"/>
              <a:t>Chart placeholder</a:t>
            </a:r>
          </a:p>
        </p:txBody>
      </p:sp>
      <p:sp>
        <p:nvSpPr>
          <p:cNvPr id="2" name="Title 1">
            <a:extLst>
              <a:ext uri="{FF2B5EF4-FFF2-40B4-BE49-F238E27FC236}">
                <a16:creationId xmlns:a16="http://schemas.microsoft.com/office/drawing/2014/main" id="{C8EF4230-C6D2-AE7F-CA14-BC61C3108AE7}"/>
              </a:ext>
            </a:extLst>
          </p:cNvPr>
          <p:cNvSpPr>
            <a:spLocks noGrp="1"/>
          </p:cNvSpPr>
          <p:nvPr>
            <p:ph type="title" hasCustomPrompt="1"/>
          </p:nvPr>
        </p:nvSpPr>
        <p:spPr>
          <a:xfrm>
            <a:off x="445294" y="444883"/>
            <a:ext cx="4558505" cy="748903"/>
          </a:xfrm>
        </p:spPr>
        <p:txBody>
          <a:bodyPr>
            <a:normAutofit/>
          </a:bodyPr>
          <a:lstStyle>
            <a:lvl1pPr>
              <a:defRPr sz="3000" b="1"/>
            </a:lvl1pPr>
          </a:lstStyle>
          <a:p>
            <a:r>
              <a:rPr lang="en-US"/>
              <a:t>Slide title</a:t>
            </a:r>
            <a:endParaRPr lang="en-GB"/>
          </a:p>
        </p:txBody>
      </p:sp>
    </p:spTree>
    <p:extLst>
      <p:ext uri="{BB962C8B-B14F-4D97-AF65-F5344CB8AC3E}">
        <p14:creationId xmlns:p14="http://schemas.microsoft.com/office/powerpoint/2010/main" val="351373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105E56-9D3C-4546-8FA0-C7E8F5698F95}"/>
              </a:ext>
            </a:extLst>
          </p:cNvPr>
          <p:cNvSpPr/>
          <p:nvPr userDrawn="1"/>
        </p:nvSpPr>
        <p:spPr>
          <a:xfrm>
            <a:off x="0" y="0"/>
            <a:ext cx="9144000" cy="88828"/>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A47B1B8-9F87-0246-9CF0-AA0B16DCA1E5}"/>
              </a:ext>
              <a:ext uri="{C183D7F6-B498-43B3-948B-1728B52AA6E4}">
                <adec:decorative xmlns:adec="http://schemas.microsoft.com/office/drawing/2017/decorative" val="1"/>
              </a:ext>
            </a:extLst>
          </p:cNvPr>
          <p:cNvSpPr/>
          <p:nvPr userDrawn="1"/>
        </p:nvSpPr>
        <p:spPr>
          <a:xfrm>
            <a:off x="6689365" y="-2914446"/>
            <a:ext cx="4636310" cy="4636310"/>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3" name="Chart Placeholder 2" descr="Chart placeholder">
            <a:extLst>
              <a:ext uri="{FF2B5EF4-FFF2-40B4-BE49-F238E27FC236}">
                <a16:creationId xmlns:a16="http://schemas.microsoft.com/office/drawing/2014/main" id="{97F0A1BC-C251-B73C-15EE-AD5B2262EF8B}"/>
              </a:ext>
            </a:extLst>
          </p:cNvPr>
          <p:cNvSpPr>
            <a:spLocks noGrp="1"/>
          </p:cNvSpPr>
          <p:nvPr>
            <p:ph type="chart" sz="quarter" idx="11" hasCustomPrompt="1"/>
          </p:nvPr>
        </p:nvSpPr>
        <p:spPr>
          <a:xfrm>
            <a:off x="1845469" y="1249822"/>
            <a:ext cx="5666185" cy="3569828"/>
          </a:xfrm>
        </p:spPr>
        <p:txBody>
          <a:bodyPr bIns="792000" anchor="ctr"/>
          <a:lstStyle>
            <a:lvl1pPr marL="0" indent="0" algn="ctr">
              <a:buNone/>
              <a:defRPr/>
            </a:lvl1pPr>
          </a:lstStyle>
          <a:p>
            <a:r>
              <a:rPr lang="en-GB"/>
              <a:t>Chart placeholder</a:t>
            </a:r>
          </a:p>
        </p:txBody>
      </p:sp>
      <p:sp>
        <p:nvSpPr>
          <p:cNvPr id="2" name="Title 1">
            <a:extLst>
              <a:ext uri="{FF2B5EF4-FFF2-40B4-BE49-F238E27FC236}">
                <a16:creationId xmlns:a16="http://schemas.microsoft.com/office/drawing/2014/main" id="{17284D10-B14C-A789-D938-C8DD4F67ACB8}"/>
              </a:ext>
            </a:extLst>
          </p:cNvPr>
          <p:cNvSpPr>
            <a:spLocks noGrp="1"/>
          </p:cNvSpPr>
          <p:nvPr>
            <p:ph type="title" hasCustomPrompt="1"/>
          </p:nvPr>
        </p:nvSpPr>
        <p:spPr>
          <a:xfrm>
            <a:off x="444897" y="438547"/>
            <a:ext cx="6329782" cy="748903"/>
          </a:xfrm>
        </p:spPr>
        <p:txBody>
          <a:bodyPr>
            <a:normAutofit/>
          </a:bodyPr>
          <a:lstStyle>
            <a:lvl1pPr>
              <a:defRPr sz="3000" b="1"/>
            </a:lvl1pPr>
          </a:lstStyle>
          <a:p>
            <a:r>
              <a:rPr lang="en-US"/>
              <a:t>Slide title</a:t>
            </a:r>
            <a:endParaRPr lang="en-GB"/>
          </a:p>
        </p:txBody>
      </p:sp>
    </p:spTree>
    <p:extLst>
      <p:ext uri="{BB962C8B-B14F-4D97-AF65-F5344CB8AC3E}">
        <p14:creationId xmlns:p14="http://schemas.microsoft.com/office/powerpoint/2010/main" val="377758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9144000" cy="88828"/>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6287002" y="-3512793"/>
            <a:ext cx="4636310" cy="4636310"/>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3" name="Table Placeholder 2" descr="Table placeholder">
            <a:extLst>
              <a:ext uri="{FF2B5EF4-FFF2-40B4-BE49-F238E27FC236}">
                <a16:creationId xmlns:a16="http://schemas.microsoft.com/office/drawing/2014/main" id="{2E8D621D-ED20-11FF-63E2-1930B937A823}"/>
              </a:ext>
            </a:extLst>
          </p:cNvPr>
          <p:cNvSpPr>
            <a:spLocks noGrp="1"/>
          </p:cNvSpPr>
          <p:nvPr>
            <p:ph type="tbl" sz="quarter" idx="11" hasCustomPrompt="1"/>
          </p:nvPr>
        </p:nvSpPr>
        <p:spPr>
          <a:xfrm>
            <a:off x="445294" y="1270748"/>
            <a:ext cx="7734300" cy="2528538"/>
          </a:xfrm>
        </p:spPr>
        <p:txBody>
          <a:bodyPr bIns="792000" anchor="ctr"/>
          <a:lstStyle>
            <a:lvl1pPr marL="0" indent="0" algn="ctr">
              <a:buNone/>
              <a:defRPr/>
            </a:lvl1pPr>
          </a:lstStyle>
          <a:p>
            <a:r>
              <a:rPr lang="en-GB"/>
              <a:t>Table placeholder</a:t>
            </a:r>
          </a:p>
        </p:txBody>
      </p:sp>
      <p:sp>
        <p:nvSpPr>
          <p:cNvPr id="2" name="Title 1">
            <a:extLst>
              <a:ext uri="{FF2B5EF4-FFF2-40B4-BE49-F238E27FC236}">
                <a16:creationId xmlns:a16="http://schemas.microsoft.com/office/drawing/2014/main" id="{3E61B418-F800-8755-5819-BC8B22E8888D}"/>
              </a:ext>
            </a:extLst>
          </p:cNvPr>
          <p:cNvSpPr>
            <a:spLocks noGrp="1"/>
          </p:cNvSpPr>
          <p:nvPr>
            <p:ph type="title" hasCustomPrompt="1"/>
          </p:nvPr>
        </p:nvSpPr>
        <p:spPr>
          <a:xfrm>
            <a:off x="445294" y="438547"/>
            <a:ext cx="7734300" cy="758585"/>
          </a:xfrm>
        </p:spPr>
        <p:txBody>
          <a:bodyPr>
            <a:normAutofit/>
          </a:bodyPr>
          <a:lstStyle>
            <a:lvl1pPr>
              <a:defRPr sz="3000" b="1"/>
            </a:lvl1pPr>
          </a:lstStyle>
          <a:p>
            <a:r>
              <a:rPr lang="en-US"/>
              <a:t>Slide title</a:t>
            </a:r>
            <a:endParaRPr lang="en-GB"/>
          </a:p>
        </p:txBody>
      </p:sp>
    </p:spTree>
    <p:extLst>
      <p:ext uri="{BB962C8B-B14F-4D97-AF65-F5344CB8AC3E}">
        <p14:creationId xmlns:p14="http://schemas.microsoft.com/office/powerpoint/2010/main" val="246517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2" name="Text Placeholder 2"/>
          <p:cNvSpPr>
            <a:spLocks noGrp="1"/>
          </p:cNvSpPr>
          <p:nvPr>
            <p:ph idx="1"/>
          </p:nvPr>
        </p:nvSpPr>
        <p:spPr>
          <a:xfrm>
            <a:off x="457200" y="1200150"/>
            <a:ext cx="8229600" cy="33940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5290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Chart Placeholder 3"/>
          <p:cNvSpPr>
            <a:spLocks noGrp="1"/>
          </p:cNvSpPr>
          <p:nvPr>
            <p:ph type="chart" sz="quarter" idx="10"/>
          </p:nvPr>
        </p:nvSpPr>
        <p:spPr>
          <a:xfrm>
            <a:off x="457200" y="1177925"/>
            <a:ext cx="8229600" cy="2995613"/>
          </a:xfrm>
        </p:spPr>
        <p:txBody>
          <a:bodyPr/>
          <a:lstStyle/>
          <a:p>
            <a:endParaRPr lang="en-US"/>
          </a:p>
        </p:txBody>
      </p:sp>
    </p:spTree>
    <p:extLst>
      <p:ext uri="{BB962C8B-B14F-4D97-AF65-F5344CB8AC3E}">
        <p14:creationId xmlns:p14="http://schemas.microsoft.com/office/powerpoint/2010/main" val="321844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Picture Placeholder 3"/>
          <p:cNvSpPr>
            <a:spLocks noGrp="1"/>
          </p:cNvSpPr>
          <p:nvPr>
            <p:ph type="pic" sz="quarter" idx="10"/>
          </p:nvPr>
        </p:nvSpPr>
        <p:spPr>
          <a:xfrm>
            <a:off x="457200" y="1177925"/>
            <a:ext cx="8229600" cy="3001963"/>
          </a:xfrm>
        </p:spPr>
        <p:txBody>
          <a:bodyPr/>
          <a:lstStyle/>
          <a:p>
            <a:endParaRPr lang="en-US"/>
          </a:p>
        </p:txBody>
      </p:sp>
    </p:spTree>
    <p:extLst>
      <p:ext uri="{BB962C8B-B14F-4D97-AF65-F5344CB8AC3E}">
        <p14:creationId xmlns:p14="http://schemas.microsoft.com/office/powerpoint/2010/main" val="219919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able Placeholder 3"/>
          <p:cNvSpPr>
            <a:spLocks noGrp="1"/>
          </p:cNvSpPr>
          <p:nvPr>
            <p:ph type="tbl" sz="quarter" idx="10"/>
          </p:nvPr>
        </p:nvSpPr>
        <p:spPr>
          <a:xfrm>
            <a:off x="457200" y="1178295"/>
            <a:ext cx="8229600" cy="3113088"/>
          </a:xfrm>
        </p:spPr>
        <p:txBody>
          <a:bodyPr/>
          <a:lstStyle/>
          <a:p>
            <a:endParaRPr lang="en-US"/>
          </a:p>
        </p:txBody>
      </p:sp>
    </p:spTree>
    <p:extLst>
      <p:ext uri="{BB962C8B-B14F-4D97-AF65-F5344CB8AC3E}">
        <p14:creationId xmlns:p14="http://schemas.microsoft.com/office/powerpoint/2010/main" val="148155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5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descr="Image placeholder">
            <a:extLst>
              <a:ext uri="{FF2B5EF4-FFF2-40B4-BE49-F238E27FC236}">
                <a16:creationId xmlns:a16="http://schemas.microsoft.com/office/drawing/2014/main" id="{2BA4E698-AE4D-A241-37AA-EC4C61A22B92}"/>
              </a:ext>
            </a:extLst>
          </p:cNvPr>
          <p:cNvSpPr>
            <a:spLocks noGrp="1"/>
          </p:cNvSpPr>
          <p:nvPr>
            <p:ph type="pic" sz="quarter" idx="11" hasCustomPrompt="1"/>
          </p:nvPr>
        </p:nvSpPr>
        <p:spPr>
          <a:xfrm>
            <a:off x="4471200" y="-1123200"/>
            <a:ext cx="5108400" cy="5157000"/>
          </a:xfrm>
          <a:prstGeom prst="ellipse">
            <a:avLst/>
          </a:prstGeom>
          <a:solidFill>
            <a:schemeClr val="bg1">
              <a:lumMod val="65000"/>
            </a:schemeClr>
          </a:solidFill>
          <a:effectLst>
            <a:outerShdw dist="355600" dir="4080000" algn="ctr" rotWithShape="0">
              <a:srgbClr val="000000">
                <a:alpha val="6000"/>
              </a:srgbClr>
            </a:outerShdw>
          </a:effectLst>
        </p:spPr>
        <p:txBody>
          <a:bodyPr bIns="792000" anchor="ctr"/>
          <a:lstStyle>
            <a:lvl1pPr marL="0" indent="0" algn="ctr">
              <a:buNone/>
              <a:defRPr/>
            </a:lvl1pPr>
          </a:lstStyle>
          <a:p>
            <a:r>
              <a:rPr lang="en-GB"/>
              <a:t>Image placeholder</a:t>
            </a:r>
          </a:p>
        </p:txBody>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462720" y="562870"/>
            <a:ext cx="4079143" cy="1783583"/>
          </a:xfrm>
          <a:prstGeom prst="rect">
            <a:avLst/>
          </a:prstGeom>
        </p:spPr>
        <p:txBody>
          <a:bodyPr vert="horz" lIns="91440" tIns="45720" rIns="91440" bIns="45720" rtlCol="0" anchor="ctr">
            <a:normAutofit/>
          </a:bodyPr>
          <a:lstStyle>
            <a:lvl1pPr>
              <a:defRPr sz="4500" b="1" i="0" baseline="0">
                <a:solidFill>
                  <a:schemeClr val="bg1"/>
                </a:solidFill>
                <a:latin typeface="Arial" panose="020B0604020202020204" pitchFamily="34" charset="0"/>
              </a:defRPr>
            </a:lvl1pPr>
          </a:lstStyle>
          <a:p>
            <a:r>
              <a:rPr lang="en-US"/>
              <a:t>Slide title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462720" y="2545953"/>
            <a:ext cx="4079081" cy="169545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a:t>
            </a:r>
          </a:p>
        </p:txBody>
      </p:sp>
    </p:spTree>
    <p:extLst>
      <p:ext uri="{BB962C8B-B14F-4D97-AF65-F5344CB8AC3E}">
        <p14:creationId xmlns:p14="http://schemas.microsoft.com/office/powerpoint/2010/main" val="420258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462720" y="429412"/>
            <a:ext cx="3793346" cy="2354491"/>
          </a:xfrm>
          <a:prstGeom prst="rect">
            <a:avLst/>
          </a:prstGeom>
          <a:noFill/>
        </p:spPr>
        <p:txBody>
          <a:bodyPr wrap="square" rtlCol="0">
            <a:normAutofit/>
          </a:bodyPr>
          <a:lstStyle/>
          <a:p>
            <a:endParaRPr lang="en-US" sz="1350"/>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462719" y="562870"/>
            <a:ext cx="3887031" cy="1783583"/>
          </a:xfrm>
          <a:prstGeom prst="rect">
            <a:avLst/>
          </a:prstGeom>
        </p:spPr>
        <p:txBody>
          <a:bodyPr vert="horz" lIns="91440" tIns="45720" rIns="91440" bIns="45720" rtlCol="0" anchor="ctr">
            <a:normAutofit/>
          </a:bodyPr>
          <a:lstStyle>
            <a:lvl1pPr>
              <a:defRPr sz="4500" b="1" i="0" baseline="0">
                <a:solidFill>
                  <a:schemeClr val="bg1"/>
                </a:solidFill>
                <a:latin typeface="Arial" panose="020B0604020202020204" pitchFamily="34" charset="0"/>
              </a:defRPr>
            </a:lvl1pPr>
          </a:lstStyle>
          <a:p>
            <a:r>
              <a:rPr lang="en-US"/>
              <a:t>Slide title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462720" y="2545953"/>
            <a:ext cx="3913670" cy="169545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a:t>
            </a:r>
          </a:p>
        </p:txBody>
      </p:sp>
      <p:sp>
        <p:nvSpPr>
          <p:cNvPr id="3" name="Picture Placeholder 3" descr="Image placeholder">
            <a:extLst>
              <a:ext uri="{FF2B5EF4-FFF2-40B4-BE49-F238E27FC236}">
                <a16:creationId xmlns:a16="http://schemas.microsoft.com/office/drawing/2014/main" id="{9061F035-F186-1DA4-F8F8-639FC4FC362B}"/>
              </a:ext>
            </a:extLst>
          </p:cNvPr>
          <p:cNvSpPr>
            <a:spLocks noGrp="1"/>
          </p:cNvSpPr>
          <p:nvPr>
            <p:ph type="pic" sz="quarter" idx="11" hasCustomPrompt="1"/>
          </p:nvPr>
        </p:nvSpPr>
        <p:spPr>
          <a:xfrm>
            <a:off x="4471200" y="-1123200"/>
            <a:ext cx="5108400" cy="5157000"/>
          </a:xfrm>
          <a:prstGeom prst="ellipse">
            <a:avLst/>
          </a:prstGeom>
          <a:solidFill>
            <a:schemeClr val="bg1">
              <a:lumMod val="65000"/>
            </a:schemeClr>
          </a:solidFill>
          <a:effectLst>
            <a:outerShdw dist="355600" dir="4080000" algn="ctr" rotWithShape="0">
              <a:srgbClr val="000000">
                <a:alpha val="6000"/>
              </a:srgbClr>
            </a:outerShdw>
          </a:effectLst>
        </p:spPr>
        <p:txBody>
          <a:bodyPr bIns="792000" anchor="ctr"/>
          <a:lstStyle>
            <a:lvl1pPr marL="0" indent="0" algn="ctr">
              <a:buNone/>
              <a:defRPr/>
            </a:lvl1pPr>
          </a:lstStyle>
          <a:p>
            <a:r>
              <a:rPr lang="en-GB"/>
              <a:t>Image placeholder</a:t>
            </a:r>
          </a:p>
        </p:txBody>
      </p:sp>
    </p:spTree>
    <p:extLst>
      <p:ext uri="{BB962C8B-B14F-4D97-AF65-F5344CB8AC3E}">
        <p14:creationId xmlns:p14="http://schemas.microsoft.com/office/powerpoint/2010/main" val="365590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819B1-B41E-7D4A-961E-A0B84C5E46BA}"/>
              </a:ext>
            </a:extLst>
          </p:cNvPr>
          <p:cNvSpPr/>
          <p:nvPr userDrawn="1"/>
        </p:nvSpPr>
        <p:spPr>
          <a:xfrm>
            <a:off x="0" y="0"/>
            <a:ext cx="9144000" cy="88828"/>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5B813149-95A4-7043-8E05-D88A6479980F}"/>
              </a:ext>
              <a:ext uri="{C183D7F6-B498-43B3-948B-1728B52AA6E4}">
                <adec:decorative xmlns:adec="http://schemas.microsoft.com/office/drawing/2017/decorative" val="1"/>
              </a:ext>
            </a:extLst>
          </p:cNvPr>
          <p:cNvSpPr/>
          <p:nvPr userDrawn="1"/>
        </p:nvSpPr>
        <p:spPr>
          <a:xfrm>
            <a:off x="4895538" y="-1036672"/>
            <a:ext cx="4636310" cy="4636310"/>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1" name="TextBox 10">
            <a:extLst>
              <a:ext uri="{FF2B5EF4-FFF2-40B4-BE49-F238E27FC236}">
                <a16:creationId xmlns:a16="http://schemas.microsoft.com/office/drawing/2014/main" id="{79E823E2-FC61-4743-B16C-3CAE0D43D05D}"/>
              </a:ext>
            </a:extLst>
          </p:cNvPr>
          <p:cNvSpPr txBox="1"/>
          <p:nvPr userDrawn="1"/>
        </p:nvSpPr>
        <p:spPr>
          <a:xfrm>
            <a:off x="4170988" y="359651"/>
            <a:ext cx="2322296" cy="2311281"/>
          </a:xfrm>
          <a:prstGeom prst="ellipse">
            <a:avLst/>
          </a:prstGeom>
          <a:solidFill>
            <a:schemeClr val="tx1"/>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sz="1350" b="1">
              <a:solidFill>
                <a:schemeClr val="bg1"/>
              </a:solidFill>
            </a:endParaRPr>
          </a:p>
        </p:txBody>
      </p:sp>
      <p:sp>
        <p:nvSpPr>
          <p:cNvPr id="12" name="TextBox 11">
            <a:extLst>
              <a:ext uri="{FF2B5EF4-FFF2-40B4-BE49-F238E27FC236}">
                <a16:creationId xmlns:a16="http://schemas.microsoft.com/office/drawing/2014/main" id="{29C4F5E3-82E5-B648-9785-748B6600EE1B}"/>
              </a:ext>
            </a:extLst>
          </p:cNvPr>
          <p:cNvSpPr txBox="1"/>
          <p:nvPr userDrawn="1"/>
        </p:nvSpPr>
        <p:spPr>
          <a:xfrm>
            <a:off x="6825429" y="1856355"/>
            <a:ext cx="1832992" cy="1862264"/>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sz="1350" b="1">
              <a:solidFill>
                <a:schemeClr val="bg1"/>
              </a:solidFill>
            </a:endParaRPr>
          </a:p>
        </p:txBody>
      </p:sp>
      <p:sp>
        <p:nvSpPr>
          <p:cNvPr id="13" name="TextBox 12">
            <a:extLst>
              <a:ext uri="{FF2B5EF4-FFF2-40B4-BE49-F238E27FC236}">
                <a16:creationId xmlns:a16="http://schemas.microsoft.com/office/drawing/2014/main" id="{98AAF668-82BE-4641-A5EC-2F298E95D3FC}"/>
              </a:ext>
            </a:extLst>
          </p:cNvPr>
          <p:cNvSpPr txBox="1"/>
          <p:nvPr userDrawn="1"/>
        </p:nvSpPr>
        <p:spPr>
          <a:xfrm>
            <a:off x="4929137" y="2747219"/>
            <a:ext cx="1935724" cy="192654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sz="1350" b="1">
              <a:solidFill>
                <a:schemeClr val="bg1"/>
              </a:solidFill>
            </a:endParaRPr>
          </a:p>
        </p:txBody>
      </p:sp>
      <p:sp>
        <p:nvSpPr>
          <p:cNvPr id="14" name="Oval 13">
            <a:extLst>
              <a:ext uri="{FF2B5EF4-FFF2-40B4-BE49-F238E27FC236}">
                <a16:creationId xmlns:a16="http://schemas.microsoft.com/office/drawing/2014/main" id="{6BB6209F-11EE-7C4A-A3DE-CC77F153FD92}"/>
              </a:ext>
              <a:ext uri="{C183D7F6-B498-43B3-948B-1728B52AA6E4}">
                <adec:decorative xmlns:adec="http://schemas.microsoft.com/office/drawing/2017/decorative" val="1"/>
              </a:ext>
            </a:extLst>
          </p:cNvPr>
          <p:cNvSpPr/>
          <p:nvPr userDrawn="1"/>
        </p:nvSpPr>
        <p:spPr>
          <a:xfrm>
            <a:off x="7538512" y="4294000"/>
            <a:ext cx="3445709" cy="344570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5" name="Text Placeholder 6">
            <a:extLst>
              <a:ext uri="{FF2B5EF4-FFF2-40B4-BE49-F238E27FC236}">
                <a16:creationId xmlns:a16="http://schemas.microsoft.com/office/drawing/2014/main" id="{25BB4167-7948-C14B-9E3A-B6D02CB84DA7}"/>
              </a:ext>
            </a:extLst>
          </p:cNvPr>
          <p:cNvSpPr>
            <a:spLocks noGrp="1"/>
          </p:cNvSpPr>
          <p:nvPr>
            <p:ph type="body" sz="quarter" idx="14" hasCustomPrompt="1"/>
          </p:nvPr>
        </p:nvSpPr>
        <p:spPr>
          <a:xfrm>
            <a:off x="6825429" y="1856355"/>
            <a:ext cx="1832992" cy="1862264"/>
          </a:xfrm>
        </p:spPr>
        <p:txBody>
          <a:bodyPr anchor="ctr">
            <a:normAutofit/>
          </a:bodyPr>
          <a:lstStyle>
            <a:lvl1pPr marL="0" indent="0" algn="ctr">
              <a:buNone/>
              <a:defRPr sz="1500"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 3</a:t>
            </a:r>
          </a:p>
        </p:txBody>
      </p:sp>
      <p:sp>
        <p:nvSpPr>
          <p:cNvPr id="16" name="Text Placeholder 6">
            <a:extLst>
              <a:ext uri="{FF2B5EF4-FFF2-40B4-BE49-F238E27FC236}">
                <a16:creationId xmlns:a16="http://schemas.microsoft.com/office/drawing/2014/main" id="{8F3C573A-A337-2148-86DF-9737B45C9B15}"/>
              </a:ext>
            </a:extLst>
          </p:cNvPr>
          <p:cNvSpPr>
            <a:spLocks noGrp="1"/>
          </p:cNvSpPr>
          <p:nvPr>
            <p:ph type="body" sz="quarter" idx="15" hasCustomPrompt="1"/>
          </p:nvPr>
        </p:nvSpPr>
        <p:spPr>
          <a:xfrm>
            <a:off x="4929137" y="2744793"/>
            <a:ext cx="1935724" cy="1928968"/>
          </a:xfrm>
        </p:spPr>
        <p:txBody>
          <a:bodyPr anchor="ctr">
            <a:normAutofit/>
          </a:bodyPr>
          <a:lstStyle>
            <a:lvl1pPr marL="0" indent="0" algn="ctr">
              <a:buNone/>
              <a:defRPr sz="1500"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 2</a:t>
            </a:r>
          </a:p>
        </p:txBody>
      </p:sp>
      <p:sp>
        <p:nvSpPr>
          <p:cNvPr id="17" name="Text Placeholder 6">
            <a:extLst>
              <a:ext uri="{FF2B5EF4-FFF2-40B4-BE49-F238E27FC236}">
                <a16:creationId xmlns:a16="http://schemas.microsoft.com/office/drawing/2014/main" id="{BFF650BD-F57E-E34D-B81A-206F86F5F7EB}"/>
              </a:ext>
            </a:extLst>
          </p:cNvPr>
          <p:cNvSpPr>
            <a:spLocks noGrp="1"/>
          </p:cNvSpPr>
          <p:nvPr>
            <p:ph type="body" sz="quarter" idx="16" hasCustomPrompt="1"/>
          </p:nvPr>
        </p:nvSpPr>
        <p:spPr>
          <a:xfrm>
            <a:off x="4180510" y="359650"/>
            <a:ext cx="2312774" cy="2311282"/>
          </a:xfrm>
        </p:spPr>
        <p:txBody>
          <a:bodyPr anchor="ctr">
            <a:normAutofit/>
          </a:bodyPr>
          <a:lstStyle>
            <a:lvl1pPr marL="0" indent="0" algn="ctr">
              <a:buNone/>
              <a:defRPr sz="1500" b="1" i="0" baseline="0">
                <a:solidFill>
                  <a:schemeClr val="bg1"/>
                </a:solidFill>
                <a:latin typeface="Arial" panose="020B0604020202020204" pitchFamily="34" charset="0"/>
                <a:cs typeface="Arial" panose="020B0604020202020204" pitchFamily="34" charset="0"/>
              </a:defRPr>
            </a:lvl1pPr>
            <a:lvl2pPr marL="342900" indent="0">
              <a:buNone/>
              <a:defRPr/>
            </a:lvl2pPr>
          </a:lstStyle>
          <a:p>
            <a:pPr lvl="0"/>
            <a:r>
              <a:rPr lang="en-US"/>
              <a:t>Subtitle 1</a:t>
            </a:r>
          </a:p>
        </p:txBody>
      </p:sp>
      <p:sp>
        <p:nvSpPr>
          <p:cNvPr id="19" name="Text Placeholder 4">
            <a:extLst>
              <a:ext uri="{FF2B5EF4-FFF2-40B4-BE49-F238E27FC236}">
                <a16:creationId xmlns:a16="http://schemas.microsoft.com/office/drawing/2014/main" id="{69EFA5F3-6697-1B45-B220-17966282D61F}"/>
              </a:ext>
            </a:extLst>
          </p:cNvPr>
          <p:cNvSpPr>
            <a:spLocks noGrp="1"/>
          </p:cNvSpPr>
          <p:nvPr>
            <p:ph type="body" sz="quarter" idx="11" hasCustomPrompt="1"/>
          </p:nvPr>
        </p:nvSpPr>
        <p:spPr>
          <a:xfrm>
            <a:off x="445294" y="1444463"/>
            <a:ext cx="3610416" cy="2333788"/>
          </a:xfrm>
        </p:spPr>
        <p:txBody>
          <a:bodyPr>
            <a:normAutofit/>
          </a:bodyPr>
          <a:lstStyle>
            <a:lvl1pPr marL="0" indent="0">
              <a:buNone/>
              <a:defRPr sz="1500">
                <a:solidFill>
                  <a:schemeClr val="tx1"/>
                </a:solidFill>
                <a:latin typeface="Arial" panose="020B0604020202020204" pitchFamily="34" charset="0"/>
                <a:cs typeface="Arial" panose="020B0604020202020204" pitchFamily="34" charset="0"/>
              </a:defRPr>
            </a:lvl1pPr>
            <a:lvl2pPr marL="342900" indent="0">
              <a:buNone/>
              <a:defRPr>
                <a:solidFill>
                  <a:srgbClr val="1D2A5A"/>
                </a:solidFill>
                <a:latin typeface="Arial" panose="020B0604020202020204" pitchFamily="34" charset="0"/>
                <a:cs typeface="Arial" panose="020B0604020202020204" pitchFamily="34" charset="0"/>
              </a:defRPr>
            </a:lvl2pPr>
          </a:lstStyle>
          <a:p>
            <a:pPr lvl="0"/>
            <a:r>
              <a:rPr lang="en-US"/>
              <a:t>Text</a:t>
            </a:r>
          </a:p>
        </p:txBody>
      </p:sp>
      <p:sp>
        <p:nvSpPr>
          <p:cNvPr id="2" name="Title 1">
            <a:extLst>
              <a:ext uri="{FF2B5EF4-FFF2-40B4-BE49-F238E27FC236}">
                <a16:creationId xmlns:a16="http://schemas.microsoft.com/office/drawing/2014/main" id="{90631C72-541C-D2D5-7202-BCFA105B2F37}"/>
              </a:ext>
            </a:extLst>
          </p:cNvPr>
          <p:cNvSpPr>
            <a:spLocks noGrp="1"/>
          </p:cNvSpPr>
          <p:nvPr>
            <p:ph type="title" hasCustomPrompt="1"/>
          </p:nvPr>
        </p:nvSpPr>
        <p:spPr>
          <a:xfrm>
            <a:off x="445294" y="438547"/>
            <a:ext cx="3610416" cy="748903"/>
          </a:xfrm>
        </p:spPr>
        <p:txBody>
          <a:bodyPr>
            <a:normAutofit/>
          </a:bodyPr>
          <a:lstStyle>
            <a:lvl1pPr>
              <a:defRPr sz="3000" b="1"/>
            </a:lvl1pPr>
          </a:lstStyle>
          <a:p>
            <a:r>
              <a:rPr lang="en-US"/>
              <a:t>Slide title</a:t>
            </a:r>
            <a:endParaRPr lang="en-GB"/>
          </a:p>
        </p:txBody>
      </p:sp>
    </p:spTree>
    <p:extLst>
      <p:ext uri="{BB962C8B-B14F-4D97-AF65-F5344CB8AC3E}">
        <p14:creationId xmlns:p14="http://schemas.microsoft.com/office/powerpoint/2010/main" val="3442542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3.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4987"/>
            <a:ext cx="8229600" cy="1911280"/>
          </a:xfrm>
          <a:prstGeom prst="rect">
            <a:avLst/>
          </a:prstGeom>
        </p:spPr>
        <p:txBody>
          <a:bodyPr vert="horz" lIns="91440" tIns="45720" rIns="91440" bIns="45720" rtlCol="0" anchor="ctr">
            <a:noAutofit/>
          </a:bodyPr>
          <a:lstStyle/>
          <a:p>
            <a:r>
              <a:rPr lang="en-US"/>
              <a:t>Click to edit Master title style</a:t>
            </a:r>
            <a:endParaRPr lang="en-US" dirty="0"/>
          </a:p>
        </p:txBody>
      </p:sp>
      <p:pic>
        <p:nvPicPr>
          <p:cNvPr id="7" name="Picture 6" descr="Borough-Council-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2" y="4223312"/>
            <a:ext cx="1643947" cy="595774"/>
          </a:xfrm>
          <a:prstGeom prst="rect">
            <a:avLst/>
          </a:prstGeom>
        </p:spPr>
      </p:pic>
    </p:spTree>
    <p:extLst>
      <p:ext uri="{BB962C8B-B14F-4D97-AF65-F5344CB8AC3E}">
        <p14:creationId xmlns:p14="http://schemas.microsoft.com/office/powerpoint/2010/main" val="23084626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lnSpc>
          <a:spcPct val="90000"/>
        </a:lnSpc>
        <a:spcBef>
          <a:spcPct val="0"/>
        </a:spcBef>
        <a:buNone/>
        <a:defRPr sz="66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0"/>
            <a:ext cx="8229600" cy="312554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Borough Council Logo BLU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7557" y="4457404"/>
            <a:ext cx="1202151" cy="435665"/>
          </a:xfrm>
          <a:prstGeom prst="rect">
            <a:avLst/>
          </a:prstGeom>
        </p:spPr>
      </p:pic>
    </p:spTree>
    <p:extLst>
      <p:ext uri="{BB962C8B-B14F-4D97-AF65-F5344CB8AC3E}">
        <p14:creationId xmlns:p14="http://schemas.microsoft.com/office/powerpoint/2010/main" val="388648282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6" r:id="rId4"/>
    <p:sldLayoutId id="2147483677" r:id="rId5"/>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402D72-375A-5A48-BF08-9E2B576A4A5D}" type="datetimeFigureOut">
              <a:rPr lang="en-US" smtClean="0"/>
              <a:t>3/26/2026</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235873" y="3960902"/>
            <a:ext cx="2513787" cy="2513787"/>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396845" y="3960902"/>
            <a:ext cx="2513787" cy="2513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243681" y="4429668"/>
            <a:ext cx="1338557" cy="416348"/>
          </a:xfrm>
          <a:prstGeom prst="rect">
            <a:avLst/>
          </a:prstGeom>
        </p:spPr>
      </p:pic>
    </p:spTree>
    <p:extLst>
      <p:ext uri="{BB962C8B-B14F-4D97-AF65-F5344CB8AC3E}">
        <p14:creationId xmlns:p14="http://schemas.microsoft.com/office/powerpoint/2010/main" val="22237907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450"/>
        </a:spcBef>
        <a:spcAft>
          <a:spcPts val="45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450"/>
        </a:spcBef>
        <a:spcAft>
          <a:spcPts val="45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450"/>
        </a:spcBef>
        <a:spcAft>
          <a:spcPts val="45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450"/>
        </a:spcBef>
        <a:spcAft>
          <a:spcPts val="45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450"/>
        </a:spcBef>
        <a:spcAft>
          <a:spcPts val="45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apply-for-photo-id-voter-authority-certificat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lgbce.maps.arcgis.com/apps/instant/basic/index.html?appid=b35e8415b83347ae8ed4ecb7104bb99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368" y="504968"/>
            <a:ext cx="7591704" cy="1784400"/>
          </a:xfrm>
        </p:spPr>
        <p:txBody>
          <a:bodyPr/>
          <a:lstStyle/>
          <a:p>
            <a:pPr algn="ctr"/>
            <a:r>
              <a:rPr lang="en-US" dirty="0"/>
              <a:t>Candidates &amp; Agents Briefing</a:t>
            </a:r>
          </a:p>
        </p:txBody>
      </p:sp>
      <p:sp>
        <p:nvSpPr>
          <p:cNvPr id="4" name="Title 1">
            <a:extLst>
              <a:ext uri="{FF2B5EF4-FFF2-40B4-BE49-F238E27FC236}">
                <a16:creationId xmlns:a16="http://schemas.microsoft.com/office/drawing/2014/main" id="{8B4C24B7-1970-4EB9-8C85-791ABAD43EEA}"/>
              </a:ext>
            </a:extLst>
          </p:cNvPr>
          <p:cNvSpPr txBox="1">
            <a:spLocks/>
          </p:cNvSpPr>
          <p:nvPr/>
        </p:nvSpPr>
        <p:spPr>
          <a:xfrm>
            <a:off x="1083594" y="2736376"/>
            <a:ext cx="6976811" cy="165137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lgn="ctr"/>
            <a:r>
              <a:rPr lang="en-US" sz="2000" b="0" dirty="0"/>
              <a:t>Tuesday 24 March 2026 @ 5pm</a:t>
            </a:r>
          </a:p>
          <a:p>
            <a:pPr algn="ctr"/>
            <a:endParaRPr lang="en-US" sz="2400" b="0" dirty="0"/>
          </a:p>
          <a:p>
            <a:pPr marL="342900" indent="-342900" algn="ctr">
              <a:spcAft>
                <a:spcPts val="600"/>
              </a:spcAft>
              <a:buFont typeface="Arial" panose="020B0604020202020204" pitchFamily="34" charset="0"/>
              <a:buChar char="•"/>
            </a:pPr>
            <a:r>
              <a:rPr lang="en-US" sz="2400" dirty="0"/>
              <a:t>Norfolk County Council Election (7 May)</a:t>
            </a:r>
          </a:p>
          <a:p>
            <a:pPr algn="ctr"/>
            <a:endParaRPr lang="en-US" sz="2400" b="0" dirty="0"/>
          </a:p>
        </p:txBody>
      </p:sp>
    </p:spTree>
    <p:extLst>
      <p:ext uri="{BB962C8B-B14F-4D97-AF65-F5344CB8AC3E}">
        <p14:creationId xmlns:p14="http://schemas.microsoft.com/office/powerpoint/2010/main" val="27705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157BF-772C-0C9D-22B6-41B956E0E32E}"/>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B4DA70C8-0A30-81B5-1638-8CF03A36FD18}"/>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9908B743-2AC7-80EE-3DAF-D7C550094F05}"/>
              </a:ext>
            </a:extLst>
          </p:cNvPr>
          <p:cNvSpPr>
            <a:spLocks noGrp="1"/>
          </p:cNvSpPr>
          <p:nvPr>
            <p:ph type="ctrTitle"/>
          </p:nvPr>
        </p:nvSpPr>
        <p:spPr>
          <a:xfrm>
            <a:off x="360751" y="139704"/>
            <a:ext cx="8433999" cy="609596"/>
          </a:xfrm>
        </p:spPr>
        <p:txBody>
          <a:bodyPr/>
          <a:lstStyle/>
          <a:p>
            <a:r>
              <a:rPr lang="en-US" sz="2800" dirty="0"/>
              <a:t>Boundary Changes</a:t>
            </a:r>
          </a:p>
        </p:txBody>
      </p:sp>
      <p:sp>
        <p:nvSpPr>
          <p:cNvPr id="10" name="Title 1">
            <a:extLst>
              <a:ext uri="{FF2B5EF4-FFF2-40B4-BE49-F238E27FC236}">
                <a16:creationId xmlns:a16="http://schemas.microsoft.com/office/drawing/2014/main" id="{35088FB9-9957-BAF1-D56E-A83DCD742FC4}"/>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r>
              <a:rPr lang="en-US" sz="1800" dirty="0"/>
              <a:t>	</a:t>
            </a:r>
          </a:p>
          <a:p>
            <a:pPr>
              <a:spcBef>
                <a:spcPts val="1200"/>
              </a:spcBef>
            </a:pPr>
            <a:endParaRPr lang="en-US" sz="1800" dirty="0"/>
          </a:p>
        </p:txBody>
      </p:sp>
      <p:pic>
        <p:nvPicPr>
          <p:cNvPr id="5" name="Picture 4" descr="A map with red lines and blue text&#10;&#10;AI-generated content may be incorrect.">
            <a:extLst>
              <a:ext uri="{FF2B5EF4-FFF2-40B4-BE49-F238E27FC236}">
                <a16:creationId xmlns:a16="http://schemas.microsoft.com/office/drawing/2014/main" id="{D45EA8C8-9024-48ED-3D30-7D367CCE4B5F}"/>
              </a:ext>
            </a:extLst>
          </p:cNvPr>
          <p:cNvPicPr>
            <a:picLocks noChangeAspect="1"/>
          </p:cNvPicPr>
          <p:nvPr/>
        </p:nvPicPr>
        <p:blipFill>
          <a:blip r:embed="rId3"/>
          <a:stretch>
            <a:fillRect/>
          </a:stretch>
        </p:blipFill>
        <p:spPr>
          <a:xfrm>
            <a:off x="2005882" y="749300"/>
            <a:ext cx="4721239" cy="4201160"/>
          </a:xfrm>
          <a:prstGeom prst="rect">
            <a:avLst/>
          </a:prstGeom>
        </p:spPr>
      </p:pic>
    </p:spTree>
    <p:extLst>
      <p:ext uri="{BB962C8B-B14F-4D97-AF65-F5344CB8AC3E}">
        <p14:creationId xmlns:p14="http://schemas.microsoft.com/office/powerpoint/2010/main" val="227831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Poll Cards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600"/>
              </a:spcBef>
              <a:buFont typeface="Arial" panose="020B0604020202020204" pitchFamily="34" charset="0"/>
              <a:buChar char="•"/>
            </a:pPr>
            <a:r>
              <a:rPr lang="en-US" sz="1800" dirty="0"/>
              <a:t>First </a:t>
            </a:r>
            <a:r>
              <a:rPr lang="en-US" sz="1800" dirty="0" err="1"/>
              <a:t>Despatch</a:t>
            </a:r>
            <a:r>
              <a:rPr lang="en-US" sz="1800" dirty="0"/>
              <a:t> (Bulk)					</a:t>
            </a:r>
            <a:r>
              <a:rPr lang="en-US" sz="1600" dirty="0"/>
              <a:t>Tuesday 24 March</a:t>
            </a:r>
          </a:p>
          <a:p>
            <a:pPr marL="285750" indent="-285750">
              <a:spcBef>
                <a:spcPts val="600"/>
              </a:spcBef>
              <a:buFont typeface="Arial" panose="020B0604020202020204" pitchFamily="34" charset="0"/>
              <a:buChar char="•"/>
            </a:pPr>
            <a:r>
              <a:rPr lang="en-US" sz="1800" dirty="0"/>
              <a:t>Hitting Doormats						</a:t>
            </a:r>
            <a:r>
              <a:rPr lang="en-US" sz="1600" dirty="0"/>
              <a:t>Thursday 26 / Friday 27 March</a:t>
            </a:r>
          </a:p>
          <a:p>
            <a:pPr marL="285750" indent="-285750">
              <a:spcBef>
                <a:spcPts val="1200"/>
              </a:spcBef>
              <a:buFont typeface="Arial" panose="020B0604020202020204" pitchFamily="34" charset="0"/>
              <a:buChar char="•"/>
            </a:pPr>
            <a:endParaRPr lang="en-US" sz="1800" dirty="0"/>
          </a:p>
          <a:p>
            <a:pPr marL="285750" indent="-285750">
              <a:spcBef>
                <a:spcPts val="600"/>
              </a:spcBef>
              <a:buFont typeface="Arial" panose="020B0604020202020204" pitchFamily="34" charset="0"/>
              <a:buChar char="•"/>
            </a:pPr>
            <a:r>
              <a:rPr lang="en-US" sz="1800" dirty="0"/>
              <a:t>Late </a:t>
            </a:r>
            <a:r>
              <a:rPr lang="en-US" sz="1800" dirty="0" err="1"/>
              <a:t>Despatch</a:t>
            </a:r>
            <a:r>
              <a:rPr lang="en-US" sz="1800" dirty="0"/>
              <a:t>						</a:t>
            </a:r>
            <a:r>
              <a:rPr lang="en-US" sz="1600" dirty="0"/>
              <a:t>Wednesday 29 April</a:t>
            </a:r>
          </a:p>
          <a:p>
            <a:pPr marL="285750" indent="-285750">
              <a:spcBef>
                <a:spcPts val="600"/>
              </a:spcBef>
              <a:buFont typeface="Arial" panose="020B0604020202020204" pitchFamily="34" charset="0"/>
              <a:buChar char="•"/>
            </a:pPr>
            <a:r>
              <a:rPr lang="en-US" sz="1800" dirty="0"/>
              <a:t>Hitting Doormats						</a:t>
            </a:r>
            <a:r>
              <a:rPr lang="en-US" sz="1600" dirty="0"/>
              <a:t>Friday 1 / Saturday 2 May</a:t>
            </a:r>
          </a:p>
          <a:p>
            <a:pPr>
              <a:spcBef>
                <a:spcPts val="1200"/>
              </a:spcBef>
            </a:pPr>
            <a:endParaRPr lang="en-US" sz="1800" dirty="0"/>
          </a:p>
          <a:p>
            <a:pPr>
              <a:spcBef>
                <a:spcPts val="1200"/>
              </a:spcBef>
            </a:pPr>
            <a:r>
              <a:rPr lang="en-US" sz="1800" dirty="0"/>
              <a:t>	</a:t>
            </a:r>
          </a:p>
          <a:p>
            <a:pPr>
              <a:spcBef>
                <a:spcPts val="1200"/>
              </a:spcBef>
            </a:pPr>
            <a:endParaRPr lang="en-US" sz="1800" dirty="0"/>
          </a:p>
        </p:txBody>
      </p:sp>
    </p:spTree>
    <p:extLst>
      <p:ext uri="{BB962C8B-B14F-4D97-AF65-F5344CB8AC3E}">
        <p14:creationId xmlns:p14="http://schemas.microsoft.com/office/powerpoint/2010/main" val="148339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Postal Votes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68681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600"/>
              </a:spcBef>
              <a:buFont typeface="Arial" panose="020B0604020202020204" pitchFamily="34" charset="0"/>
              <a:buChar char="•"/>
            </a:pPr>
            <a:r>
              <a:rPr lang="en-US" sz="1800" dirty="0"/>
              <a:t>First </a:t>
            </a:r>
            <a:r>
              <a:rPr lang="en-US" sz="1800" dirty="0" err="1"/>
              <a:t>Despatch</a:t>
            </a:r>
            <a:r>
              <a:rPr lang="en-US" sz="1800" dirty="0"/>
              <a:t> (Bulk)					</a:t>
            </a:r>
            <a:r>
              <a:rPr lang="en-US" sz="1600" dirty="0"/>
              <a:t>Monday 20 April</a:t>
            </a:r>
          </a:p>
          <a:p>
            <a:pPr marL="285750" indent="-285750">
              <a:spcBef>
                <a:spcPts val="600"/>
              </a:spcBef>
              <a:buFont typeface="Arial" panose="020B0604020202020204" pitchFamily="34" charset="0"/>
              <a:buChar char="•"/>
            </a:pPr>
            <a:r>
              <a:rPr lang="en-US" sz="1800" dirty="0"/>
              <a:t>Hitting Doormats						</a:t>
            </a:r>
            <a:r>
              <a:rPr lang="en-US" sz="1600" dirty="0"/>
              <a:t>Tuesday 21 April</a:t>
            </a:r>
          </a:p>
          <a:p>
            <a:pPr marL="285750" indent="-285750">
              <a:spcBef>
                <a:spcPts val="1200"/>
              </a:spcBef>
              <a:buFont typeface="Arial" panose="020B0604020202020204" pitchFamily="34" charset="0"/>
              <a:buChar char="•"/>
            </a:pPr>
            <a:endParaRPr lang="en-US" sz="1800" dirty="0"/>
          </a:p>
          <a:p>
            <a:pPr marL="285750" indent="-285750">
              <a:spcBef>
                <a:spcPts val="600"/>
              </a:spcBef>
              <a:buFont typeface="Arial" panose="020B0604020202020204" pitchFamily="34" charset="0"/>
              <a:buChar char="•"/>
            </a:pPr>
            <a:r>
              <a:rPr lang="en-US" sz="1800" dirty="0"/>
              <a:t>Late </a:t>
            </a:r>
            <a:r>
              <a:rPr lang="en-US" sz="1800" dirty="0" err="1"/>
              <a:t>Despatch</a:t>
            </a:r>
            <a:r>
              <a:rPr lang="en-US" sz="1800" dirty="0"/>
              <a:t>						</a:t>
            </a:r>
            <a:r>
              <a:rPr lang="en-US" sz="1600" dirty="0"/>
              <a:t>Monday 27 April</a:t>
            </a:r>
          </a:p>
          <a:p>
            <a:pPr marL="285750" indent="-285750">
              <a:spcBef>
                <a:spcPts val="600"/>
              </a:spcBef>
              <a:buFont typeface="Arial" panose="020B0604020202020204" pitchFamily="34" charset="0"/>
              <a:buChar char="•"/>
            </a:pPr>
            <a:r>
              <a:rPr lang="en-US" sz="1800" dirty="0"/>
              <a:t>Hitting Doormats						</a:t>
            </a:r>
            <a:r>
              <a:rPr lang="en-US" sz="1600" dirty="0"/>
              <a:t>Tuesday 28 April</a:t>
            </a:r>
          </a:p>
          <a:p>
            <a:pPr>
              <a:spcBef>
                <a:spcPts val="1200"/>
              </a:spcBef>
            </a:pPr>
            <a:endParaRPr lang="en-US" sz="1800" dirty="0"/>
          </a:p>
          <a:p>
            <a:pPr>
              <a:spcBef>
                <a:spcPts val="1200"/>
              </a:spcBef>
            </a:pPr>
            <a:endParaRPr lang="en-US" sz="1800" dirty="0"/>
          </a:p>
          <a:p>
            <a:pPr>
              <a:spcBef>
                <a:spcPts val="1200"/>
              </a:spcBef>
            </a:pPr>
            <a:endParaRPr lang="en-US" sz="1800" dirty="0"/>
          </a:p>
        </p:txBody>
      </p:sp>
    </p:spTree>
    <p:extLst>
      <p:ext uri="{BB962C8B-B14F-4D97-AF65-F5344CB8AC3E}">
        <p14:creationId xmlns:p14="http://schemas.microsoft.com/office/powerpoint/2010/main" val="254724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Supply of Information</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78105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Electoral Registers / Absent Votes Lists </a:t>
            </a:r>
            <a:r>
              <a:rPr lang="en-US" sz="1400" b="0" dirty="0"/>
              <a:t>(from 27 March)</a:t>
            </a:r>
          </a:p>
          <a:p>
            <a:pPr marL="285750" indent="-285750">
              <a:spcBef>
                <a:spcPts val="1200"/>
              </a:spcBef>
              <a:buFont typeface="Arial" panose="020B0604020202020204" pitchFamily="34" charset="0"/>
              <a:buChar char="•"/>
            </a:pPr>
            <a:r>
              <a:rPr lang="en-US" sz="1800" dirty="0"/>
              <a:t>Marked Polling Station Registers </a:t>
            </a:r>
            <a:r>
              <a:rPr lang="en-US" sz="1600" b="0" dirty="0"/>
              <a:t>(available after the election – at a cost)</a:t>
            </a:r>
          </a:p>
          <a:p>
            <a:pPr marL="285750" indent="-285750">
              <a:spcBef>
                <a:spcPts val="1200"/>
              </a:spcBef>
              <a:buFont typeface="Arial" panose="020B0604020202020204" pitchFamily="34" charset="0"/>
              <a:buChar char="•"/>
            </a:pPr>
            <a:r>
              <a:rPr lang="en-US" sz="1800" dirty="0"/>
              <a:t>Marked Absent Votes Lists </a:t>
            </a:r>
            <a:r>
              <a:rPr lang="en-US" sz="1600" b="0" dirty="0"/>
              <a:t>(available after the election – at a cost)</a:t>
            </a:r>
          </a:p>
          <a:p>
            <a:pPr marL="285750" indent="-285750">
              <a:spcBef>
                <a:spcPts val="1200"/>
              </a:spcBef>
              <a:buFont typeface="Arial" panose="020B0604020202020204" pitchFamily="34" charset="0"/>
              <a:buChar char="•"/>
            </a:pPr>
            <a:endParaRPr lang="en-US" sz="1600" dirty="0"/>
          </a:p>
          <a:p>
            <a:pPr marL="285750" indent="-285750">
              <a:spcBef>
                <a:spcPts val="600"/>
              </a:spcBef>
              <a:buFont typeface="Arial" panose="020B0604020202020204" pitchFamily="34" charset="0"/>
              <a:buChar char="•"/>
            </a:pPr>
            <a:r>
              <a:rPr lang="en-US" sz="1800" dirty="0"/>
              <a:t>Please send requests to:    </a:t>
            </a:r>
            <a:r>
              <a:rPr lang="en-US" sz="2000" b="0" dirty="0">
                <a:solidFill>
                  <a:srgbClr val="94F8FF"/>
                </a:solidFill>
              </a:rPr>
              <a:t>elections@west-norfolk.gov.uk</a:t>
            </a:r>
          </a:p>
          <a:p>
            <a:pPr marL="285750" indent="-285750">
              <a:spcBef>
                <a:spcPts val="600"/>
              </a:spcBef>
              <a:buFont typeface="Arial" panose="020B0604020202020204" pitchFamily="34" charset="0"/>
              <a:buChar char="•"/>
            </a:pPr>
            <a:r>
              <a:rPr lang="en-US" sz="1800" dirty="0"/>
              <a:t>Supplied in Data format </a:t>
            </a:r>
            <a:r>
              <a:rPr lang="en-US" sz="1600" b="0" dirty="0"/>
              <a:t>(or via paper if requested)</a:t>
            </a:r>
          </a:p>
        </p:txBody>
      </p:sp>
    </p:spTree>
    <p:extLst>
      <p:ext uri="{BB962C8B-B14F-4D97-AF65-F5344CB8AC3E}">
        <p14:creationId xmlns:p14="http://schemas.microsoft.com/office/powerpoint/2010/main" val="298846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Nominations (1 of 2)</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Nomination Packs / Guidance: </a:t>
            </a:r>
            <a:r>
              <a:rPr lang="en-US" sz="1800" b="0" dirty="0"/>
              <a:t>Electoral Commission website</a:t>
            </a:r>
          </a:p>
          <a:p>
            <a:pPr marL="285750" indent="-285750">
              <a:spcBef>
                <a:spcPts val="1200"/>
              </a:spcBef>
              <a:buFont typeface="Arial" panose="020B0604020202020204" pitchFamily="34" charset="0"/>
              <a:buChar char="•"/>
            </a:pPr>
            <a:r>
              <a:rPr lang="en-US" sz="2000" b="0" dirty="0">
                <a:solidFill>
                  <a:srgbClr val="94F8FF"/>
                </a:solidFill>
              </a:rPr>
              <a:t>www.west-norfolk.gov.uk/UpcomingElections</a:t>
            </a:r>
            <a:endParaRPr lang="en-US" sz="100" b="0" dirty="0">
              <a:solidFill>
                <a:srgbClr val="94F8FF"/>
              </a:solidFill>
            </a:endParaRPr>
          </a:p>
          <a:p>
            <a:pPr marL="285750" indent="-285750">
              <a:spcBef>
                <a:spcPts val="1200"/>
              </a:spcBef>
              <a:buFont typeface="Arial" panose="020B0604020202020204" pitchFamily="34" charset="0"/>
              <a:buChar char="•"/>
            </a:pPr>
            <a:r>
              <a:rPr lang="en-US" sz="1800" dirty="0"/>
              <a:t>2 subscribers required </a:t>
            </a:r>
            <a:r>
              <a:rPr lang="en-US" sz="1600" b="0" dirty="0"/>
              <a:t>(within the same County Division)</a:t>
            </a:r>
          </a:p>
          <a:p>
            <a:pPr marL="285750" indent="-285750">
              <a:spcBef>
                <a:spcPts val="1200"/>
              </a:spcBef>
              <a:buFont typeface="Arial" panose="020B0604020202020204" pitchFamily="34" charset="0"/>
              <a:buChar char="•"/>
            </a:pPr>
            <a:r>
              <a:rPr lang="en-US" sz="1800" dirty="0"/>
              <a:t>Check elector numbers against the Electoral Register </a:t>
            </a:r>
            <a:r>
              <a:rPr lang="en-US" sz="1600" b="0" dirty="0"/>
              <a:t>(2 March 2026)</a:t>
            </a:r>
            <a:endParaRPr lang="en-US" sz="1800" b="0" dirty="0"/>
          </a:p>
          <a:p>
            <a:pPr marL="285750" indent="-285750">
              <a:spcBef>
                <a:spcPts val="1200"/>
              </a:spcBef>
              <a:buFont typeface="Arial" panose="020B0604020202020204" pitchFamily="34" charset="0"/>
              <a:buChar char="•"/>
            </a:pPr>
            <a:r>
              <a:rPr lang="en-US" sz="1800" dirty="0"/>
              <a:t>Qualifications to stand as a Cllr</a:t>
            </a:r>
            <a:r>
              <a:rPr lang="en-US" sz="1800" b="0" dirty="0"/>
              <a:t> </a:t>
            </a:r>
            <a:r>
              <a:rPr lang="en-US" sz="1600" b="0" dirty="0"/>
              <a:t>(Candidates’ Responsibility)</a:t>
            </a:r>
          </a:p>
          <a:p>
            <a:pPr marL="285750" indent="-285750">
              <a:spcBef>
                <a:spcPts val="1200"/>
              </a:spcBef>
              <a:buFont typeface="Arial" panose="020B0604020202020204" pitchFamily="34" charset="0"/>
              <a:buChar char="•"/>
            </a:pPr>
            <a:r>
              <a:rPr lang="en-US" sz="1800" dirty="0"/>
              <a:t>Candidate Description:   </a:t>
            </a:r>
            <a:r>
              <a:rPr lang="en-US" sz="1200" dirty="0">
                <a:solidFill>
                  <a:srgbClr val="94F8FF"/>
                </a:solidFill>
              </a:rPr>
              <a:t>Registered Political Party Description / Independent / Blank</a:t>
            </a:r>
            <a:endParaRPr lang="en-US" sz="1400" b="0" dirty="0">
              <a:solidFill>
                <a:srgbClr val="94F8FF"/>
              </a:solidFill>
            </a:endParaRPr>
          </a:p>
          <a:p>
            <a:pPr marL="285750" indent="-285750">
              <a:spcBef>
                <a:spcPts val="1200"/>
              </a:spcBef>
              <a:buFont typeface="Arial" panose="020B0604020202020204" pitchFamily="34" charset="0"/>
              <a:buChar char="•"/>
            </a:pPr>
            <a:r>
              <a:rPr lang="en-US" sz="1800" dirty="0"/>
              <a:t>Include ALL pages </a:t>
            </a:r>
            <a:r>
              <a:rPr lang="en-US" sz="1600" b="0" dirty="0"/>
              <a:t>(even if blank)</a:t>
            </a:r>
          </a:p>
        </p:txBody>
      </p:sp>
    </p:spTree>
    <p:extLst>
      <p:ext uri="{BB962C8B-B14F-4D97-AF65-F5344CB8AC3E}">
        <p14:creationId xmlns:p14="http://schemas.microsoft.com/office/powerpoint/2010/main" val="56200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Nominations (2 of 2)</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Informal checks </a:t>
            </a:r>
            <a:r>
              <a:rPr lang="en-US" sz="1600" b="0" dirty="0"/>
              <a:t>(by e-mail)</a:t>
            </a:r>
          </a:p>
          <a:p>
            <a:pPr marL="285750" indent="-285750">
              <a:spcBef>
                <a:spcPts val="1200"/>
              </a:spcBef>
              <a:buFont typeface="Arial" panose="020B0604020202020204" pitchFamily="34" charset="0"/>
              <a:buChar char="•"/>
            </a:pPr>
            <a:r>
              <a:rPr lang="en-US" sz="1800" dirty="0"/>
              <a:t>Formal delivery of Nomination Papers </a:t>
            </a:r>
            <a:r>
              <a:rPr lang="en-US" sz="1600" b="0" dirty="0"/>
              <a:t>(Monday 30 March – Thursday 9 April between 10am- 4pm)</a:t>
            </a:r>
          </a:p>
          <a:p>
            <a:pPr marL="285750" indent="-285750">
              <a:spcBef>
                <a:spcPts val="1200"/>
              </a:spcBef>
              <a:buFont typeface="Arial" panose="020B0604020202020204" pitchFamily="34" charset="0"/>
              <a:buChar char="•"/>
            </a:pPr>
            <a:r>
              <a:rPr lang="en-US" sz="1800" dirty="0"/>
              <a:t>Must be delivered by hand:</a:t>
            </a:r>
          </a:p>
          <a:p>
            <a:pPr marL="742950" lvl="1" indent="-285750">
              <a:spcBef>
                <a:spcPts val="1200"/>
              </a:spcBef>
              <a:buFont typeface="Arial" panose="020B0604020202020204" pitchFamily="34" charset="0"/>
              <a:buChar char="•"/>
            </a:pPr>
            <a:endParaRPr lang="en-US" sz="100" b="0" dirty="0"/>
          </a:p>
          <a:p>
            <a:pPr marL="742950" lvl="1" indent="-285750">
              <a:buFont typeface="Courier New" panose="02070309020205020404" pitchFamily="49" charset="0"/>
              <a:buChar char="o"/>
            </a:pPr>
            <a:r>
              <a:rPr lang="en-US" sz="1600" dirty="0">
                <a:solidFill>
                  <a:schemeClr val="bg1"/>
                </a:solidFill>
              </a:rPr>
              <a:t>Please make an appointment where possible</a:t>
            </a:r>
          </a:p>
          <a:p>
            <a:pPr marL="742950" lvl="1" indent="-285750">
              <a:buFont typeface="Courier New" panose="02070309020205020404" pitchFamily="49" charset="0"/>
              <a:buChar char="o"/>
            </a:pPr>
            <a:r>
              <a:rPr lang="en-US" sz="1600" dirty="0">
                <a:solidFill>
                  <a:schemeClr val="bg1"/>
                </a:solidFill>
              </a:rPr>
              <a:t>By: Candidate, Election Agent or Proposer/Seconder</a:t>
            </a:r>
          </a:p>
          <a:p>
            <a:pPr marL="742950" lvl="1" indent="-285750">
              <a:buFont typeface="Courier New" panose="02070309020205020404" pitchFamily="49" charset="0"/>
              <a:buChar char="o"/>
            </a:pPr>
            <a:r>
              <a:rPr lang="en-US" sz="1600" b="1" dirty="0">
                <a:solidFill>
                  <a:schemeClr val="bg1"/>
                </a:solidFill>
              </a:rPr>
              <a:t>Tel: </a:t>
            </a:r>
            <a:r>
              <a:rPr lang="en-US" sz="1600" dirty="0">
                <a:solidFill>
                  <a:srgbClr val="94F8FF"/>
                </a:solidFill>
              </a:rPr>
              <a:t>01553 616773   </a:t>
            </a:r>
            <a:r>
              <a:rPr lang="en-US" sz="1600" dirty="0">
                <a:solidFill>
                  <a:schemeClr val="bg1"/>
                </a:solidFill>
              </a:rPr>
              <a:t>or   </a:t>
            </a:r>
            <a:r>
              <a:rPr lang="en-US" sz="1600" b="1" dirty="0">
                <a:solidFill>
                  <a:schemeClr val="bg1"/>
                </a:solidFill>
              </a:rPr>
              <a:t>E-mail: </a:t>
            </a:r>
            <a:r>
              <a:rPr lang="en-US" sz="1600" dirty="0">
                <a:solidFill>
                  <a:srgbClr val="94F8FF"/>
                </a:solidFill>
              </a:rPr>
              <a:t>elections@west-norfolk.gov.uk</a:t>
            </a:r>
          </a:p>
          <a:p>
            <a:pPr marL="742950" lvl="1" indent="-285750">
              <a:buFont typeface="Courier New" panose="02070309020205020404" pitchFamily="49" charset="0"/>
              <a:buChar char="o"/>
            </a:pPr>
            <a:r>
              <a:rPr lang="en-US" sz="1600" dirty="0">
                <a:solidFill>
                  <a:schemeClr val="bg1"/>
                </a:solidFill>
              </a:rPr>
              <a:t>Main Reception of BCKLWN Offices @ King’s Court</a:t>
            </a:r>
          </a:p>
          <a:p>
            <a:pPr marL="742950" lvl="1" indent="-285750">
              <a:buFont typeface="Courier New" panose="02070309020205020404" pitchFamily="49" charset="0"/>
              <a:buChar char="o"/>
            </a:pPr>
            <a:r>
              <a:rPr lang="en-US" sz="1600" dirty="0">
                <a:solidFill>
                  <a:schemeClr val="bg1"/>
                </a:solidFill>
              </a:rPr>
              <a:t>Early submission is recommended in case of errors</a:t>
            </a:r>
          </a:p>
          <a:p>
            <a:pPr marL="742950" lvl="1" indent="-285750">
              <a:buFont typeface="Courier New" panose="02070309020205020404" pitchFamily="49" charset="0"/>
              <a:buChar char="o"/>
            </a:pPr>
            <a:r>
              <a:rPr lang="en-US" sz="1600" dirty="0">
                <a:solidFill>
                  <a:schemeClr val="bg1"/>
                </a:solidFill>
              </a:rPr>
              <a:t>Open to public inspection</a:t>
            </a:r>
            <a:endParaRPr lang="en-US" sz="1400" dirty="0">
              <a:solidFill>
                <a:schemeClr val="bg1"/>
              </a:solidFill>
            </a:endParaRPr>
          </a:p>
        </p:txBody>
      </p:sp>
    </p:spTree>
    <p:extLst>
      <p:ext uri="{BB962C8B-B14F-4D97-AF65-F5344CB8AC3E}">
        <p14:creationId xmlns:p14="http://schemas.microsoft.com/office/powerpoint/2010/main" val="274020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Candidate Literature / Guidance</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u="sng" dirty="0"/>
              <a:t>NOT</a:t>
            </a:r>
            <a:r>
              <a:rPr lang="en-US" sz="1800" dirty="0"/>
              <a:t> the responsibility of the Returning Officer or Elections staff to check qualification information or offer guidance</a:t>
            </a:r>
          </a:p>
          <a:p>
            <a:pPr marL="285750" indent="-285750">
              <a:spcBef>
                <a:spcPts val="1200"/>
              </a:spcBef>
              <a:buFont typeface="Arial" panose="020B0604020202020204" pitchFamily="34" charset="0"/>
              <a:buChar char="•"/>
            </a:pPr>
            <a:r>
              <a:rPr lang="en-US" sz="1800" dirty="0"/>
              <a:t>Ultimate responsibility lies with Agent / Candidate</a:t>
            </a:r>
          </a:p>
          <a:p>
            <a:pPr marL="285750" indent="-285750">
              <a:spcBef>
                <a:spcPts val="1200"/>
              </a:spcBef>
              <a:buFont typeface="Arial" panose="020B0604020202020204" pitchFamily="34" charset="0"/>
              <a:buChar char="•"/>
            </a:pPr>
            <a:r>
              <a:rPr lang="en-US" sz="1800" dirty="0"/>
              <a:t>Imprints on ALL printed campaign materials </a:t>
            </a:r>
            <a:r>
              <a:rPr lang="en-US" sz="1600" b="0" dirty="0"/>
              <a:t>(including electronic)</a:t>
            </a:r>
          </a:p>
          <a:p>
            <a:pPr marL="285750" indent="-285750">
              <a:spcBef>
                <a:spcPts val="1200"/>
              </a:spcBef>
              <a:buFont typeface="Arial" panose="020B0604020202020204" pitchFamily="34" charset="0"/>
              <a:buChar char="•"/>
            </a:pPr>
            <a:r>
              <a:rPr lang="en-US" sz="1800" dirty="0"/>
              <a:t>Please read Electoral Commission Guidance</a:t>
            </a:r>
          </a:p>
          <a:p>
            <a:pPr marL="285750" indent="-285750">
              <a:spcBef>
                <a:spcPts val="1200"/>
              </a:spcBef>
              <a:buFont typeface="Arial" panose="020B0604020202020204" pitchFamily="34" charset="0"/>
              <a:buChar char="•"/>
            </a:pPr>
            <a:r>
              <a:rPr lang="en-US" sz="1800" dirty="0"/>
              <a:t>Any issues will be referred to the Police ‘SPOC’ </a:t>
            </a:r>
            <a:r>
              <a:rPr lang="en-US" sz="1600" b="0" dirty="0"/>
              <a:t>(Electoral offences)</a:t>
            </a:r>
            <a:endParaRPr lang="en-US" sz="1400" b="0" dirty="0"/>
          </a:p>
          <a:p>
            <a:pPr marL="285750" indent="-285750">
              <a:spcBef>
                <a:spcPts val="12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389996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Campaigning</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r>
              <a:rPr lang="en-GB" sz="1600" b="0" dirty="0">
                <a:effectLst/>
                <a:latin typeface="+mn-lt"/>
              </a:rPr>
              <a:t>“Campaigners are an essential element of a healthy democracy, and their right to put their arguments to voters should be supported and protected. It is equally important, however, to ensure that the activities of campaigners do not bring into question the integrity of the electoral process.”</a:t>
            </a:r>
            <a:endParaRPr lang="en-US" sz="4400" b="0" dirty="0">
              <a:latin typeface="+mn-lt"/>
            </a:endParaRPr>
          </a:p>
          <a:p>
            <a:pPr>
              <a:spcBef>
                <a:spcPts val="1200"/>
              </a:spcBef>
            </a:pPr>
            <a:endParaRPr lang="en-US" sz="1800" dirty="0"/>
          </a:p>
          <a:p>
            <a:pPr marL="285750" indent="-285750">
              <a:spcBef>
                <a:spcPts val="1200"/>
              </a:spcBef>
              <a:buFont typeface="Arial" panose="020B0604020202020204" pitchFamily="34" charset="0"/>
              <a:buChar char="•"/>
            </a:pPr>
            <a:r>
              <a:rPr lang="en-US" sz="1800" dirty="0"/>
              <a:t>Full Guidance:  </a:t>
            </a:r>
            <a:r>
              <a:rPr lang="en-US" sz="1600" b="0" dirty="0"/>
              <a:t>Electoral Commission website</a:t>
            </a:r>
          </a:p>
          <a:p>
            <a:pPr>
              <a:spcBef>
                <a:spcPts val="1200"/>
              </a:spcBef>
            </a:pPr>
            <a:endParaRPr lang="en-US" sz="1800" dirty="0"/>
          </a:p>
        </p:txBody>
      </p:sp>
    </p:spTree>
    <p:extLst>
      <p:ext uri="{BB962C8B-B14F-4D97-AF65-F5344CB8AC3E}">
        <p14:creationId xmlns:p14="http://schemas.microsoft.com/office/powerpoint/2010/main" val="249288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Registration</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Candidates uniquely placed to encourage people to register to vote</a:t>
            </a:r>
          </a:p>
          <a:p>
            <a:pPr marL="285750" indent="-285750">
              <a:spcBef>
                <a:spcPts val="1200"/>
              </a:spcBef>
              <a:buFont typeface="Arial" panose="020B0604020202020204" pitchFamily="34" charset="0"/>
              <a:buChar char="•"/>
            </a:pPr>
            <a:r>
              <a:rPr lang="en-US" sz="1800" dirty="0"/>
              <a:t>Deadline to apply for these elections:  </a:t>
            </a:r>
            <a:r>
              <a:rPr lang="en-US" sz="1600" b="0" dirty="0">
                <a:solidFill>
                  <a:srgbClr val="94F8FF"/>
                </a:solidFill>
              </a:rPr>
              <a:t>Monday 20 April</a:t>
            </a:r>
          </a:p>
          <a:p>
            <a:pPr marL="285750" indent="-285750">
              <a:spcBef>
                <a:spcPts val="1200"/>
              </a:spcBef>
              <a:buFont typeface="Arial" panose="020B0604020202020204" pitchFamily="34" charset="0"/>
              <a:buChar char="•"/>
            </a:pPr>
            <a:r>
              <a:rPr lang="en-US" sz="1800" dirty="0"/>
              <a:t>No need to re-register if already registered</a:t>
            </a:r>
          </a:p>
          <a:p>
            <a:pPr marL="285750" indent="-285750">
              <a:spcBef>
                <a:spcPts val="1200"/>
              </a:spcBef>
              <a:buFont typeface="Arial" panose="020B0604020202020204" pitchFamily="34" charset="0"/>
              <a:buChar char="•"/>
            </a:pPr>
            <a:r>
              <a:rPr lang="en-US" sz="1800" dirty="0">
                <a:solidFill>
                  <a:srgbClr val="94F8FF"/>
                </a:solidFill>
              </a:rPr>
              <a:t>www.gov.uk/registertovote </a:t>
            </a:r>
            <a:r>
              <a:rPr lang="en-US" sz="1600" b="0" dirty="0"/>
              <a:t>(easiest and fastest method)</a:t>
            </a:r>
          </a:p>
          <a:p>
            <a:pPr marL="285750" indent="-285750">
              <a:spcBef>
                <a:spcPts val="1200"/>
              </a:spcBef>
              <a:buFont typeface="Arial" panose="020B0604020202020204" pitchFamily="34" charset="0"/>
              <a:buChar char="•"/>
            </a:pPr>
            <a:r>
              <a:rPr lang="en-US" sz="1800" dirty="0"/>
              <a:t>Encouraging people to have a postal vote?</a:t>
            </a:r>
          </a:p>
          <a:p>
            <a:pPr marL="742950" lvl="1" indent="-285750">
              <a:spcBef>
                <a:spcPts val="1200"/>
              </a:spcBef>
              <a:buFont typeface="Courier New" panose="02070309020205020404" pitchFamily="49" charset="0"/>
              <a:buChar char="o"/>
            </a:pPr>
            <a:r>
              <a:rPr lang="en-US" sz="1600" dirty="0">
                <a:solidFill>
                  <a:schemeClr val="bg1"/>
                </a:solidFill>
              </a:rPr>
              <a:t>Explain they must be registered first</a:t>
            </a:r>
          </a:p>
          <a:p>
            <a:pPr marL="742950" lvl="1" indent="-285750">
              <a:spcBef>
                <a:spcPts val="1200"/>
              </a:spcBef>
              <a:buFont typeface="Courier New" panose="02070309020205020404" pitchFamily="49" charset="0"/>
              <a:buChar char="o"/>
            </a:pPr>
            <a:r>
              <a:rPr lang="en-US" sz="1600" dirty="0">
                <a:solidFill>
                  <a:schemeClr val="bg1"/>
                </a:solidFill>
              </a:rPr>
              <a:t>Apply in time (</a:t>
            </a:r>
            <a:r>
              <a:rPr lang="en-US" sz="1600" dirty="0">
                <a:solidFill>
                  <a:srgbClr val="94F8FF"/>
                </a:solidFill>
              </a:rPr>
              <a:t>5pm Tuesday 21 April</a:t>
            </a:r>
            <a:r>
              <a:rPr lang="en-US" sz="1600" dirty="0">
                <a:solidFill>
                  <a:schemeClr val="bg1"/>
                </a:solidFill>
              </a:rPr>
              <a:t>)</a:t>
            </a:r>
          </a:p>
        </p:txBody>
      </p:sp>
    </p:spTree>
    <p:extLst>
      <p:ext uri="{BB962C8B-B14F-4D97-AF65-F5344CB8AC3E}">
        <p14:creationId xmlns:p14="http://schemas.microsoft.com/office/powerpoint/2010/main" val="90438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Voter-ID (What we are doing locally)</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600" dirty="0"/>
              <a:t>Poll Cards</a:t>
            </a:r>
          </a:p>
          <a:p>
            <a:pPr marL="285750" indent="-285750">
              <a:spcBef>
                <a:spcPts val="1200"/>
              </a:spcBef>
              <a:buFont typeface="Arial" panose="020B0604020202020204" pitchFamily="34" charset="0"/>
              <a:buChar char="•"/>
            </a:pPr>
            <a:r>
              <a:rPr lang="en-US" sz="1600" dirty="0"/>
              <a:t>Social Media</a:t>
            </a:r>
          </a:p>
          <a:p>
            <a:pPr marL="285750" indent="-285750">
              <a:spcBef>
                <a:spcPts val="1200"/>
              </a:spcBef>
              <a:buFont typeface="Arial" panose="020B0604020202020204" pitchFamily="34" charset="0"/>
              <a:buChar char="•"/>
            </a:pPr>
            <a:r>
              <a:rPr lang="en-US" sz="1600" dirty="0"/>
              <a:t>Parish / Local publications</a:t>
            </a:r>
          </a:p>
          <a:p>
            <a:pPr>
              <a:spcBef>
                <a:spcPts val="1200"/>
              </a:spcBef>
            </a:pPr>
            <a:endParaRPr lang="en-US" sz="1600" dirty="0">
              <a:solidFill>
                <a:schemeClr val="bg1"/>
              </a:solidFill>
            </a:endParaRPr>
          </a:p>
        </p:txBody>
      </p:sp>
    </p:spTree>
    <p:extLst>
      <p:ext uri="{BB962C8B-B14F-4D97-AF65-F5344CB8AC3E}">
        <p14:creationId xmlns:p14="http://schemas.microsoft.com/office/powerpoint/2010/main" val="201924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571496"/>
          </a:xfrm>
        </p:spPr>
        <p:txBody>
          <a:bodyPr/>
          <a:lstStyle/>
          <a:p>
            <a:r>
              <a:rPr lang="en-US" sz="2800" dirty="0"/>
              <a:t>Introductions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08054"/>
            <a:ext cx="8064500" cy="2311396"/>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endParaRPr lang="en-US" sz="1800" dirty="0"/>
          </a:p>
        </p:txBody>
      </p:sp>
      <p:sp>
        <p:nvSpPr>
          <p:cNvPr id="12" name="TextBox 11">
            <a:extLst>
              <a:ext uri="{FF2B5EF4-FFF2-40B4-BE49-F238E27FC236}">
                <a16:creationId xmlns:a16="http://schemas.microsoft.com/office/drawing/2014/main" id="{D500283E-7C19-4B2D-8979-75EB4C24A1BC}"/>
              </a:ext>
            </a:extLst>
          </p:cNvPr>
          <p:cNvSpPr txBox="1"/>
          <p:nvPr/>
        </p:nvSpPr>
        <p:spPr>
          <a:xfrm>
            <a:off x="1903375" y="846639"/>
            <a:ext cx="5199796" cy="538609"/>
          </a:xfrm>
          <a:prstGeom prst="rect">
            <a:avLst/>
          </a:prstGeom>
          <a:noFill/>
        </p:spPr>
        <p:txBody>
          <a:bodyPr wrap="square" rtlCol="0">
            <a:spAutoFit/>
          </a:bodyPr>
          <a:lstStyle/>
          <a:p>
            <a:pPr algn="ctr"/>
            <a:r>
              <a:rPr lang="en-GB" b="1" dirty="0">
                <a:solidFill>
                  <a:schemeClr val="bg1"/>
                </a:solidFill>
              </a:rPr>
              <a:t>Caroline Clarke</a:t>
            </a:r>
          </a:p>
          <a:p>
            <a:pPr algn="ctr"/>
            <a:r>
              <a:rPr lang="en-GB" sz="1100" dirty="0">
                <a:solidFill>
                  <a:schemeClr val="bg1"/>
                </a:solidFill>
              </a:rPr>
              <a:t>NCC / Returning Officer</a:t>
            </a:r>
          </a:p>
        </p:txBody>
      </p:sp>
      <p:sp>
        <p:nvSpPr>
          <p:cNvPr id="14" name="TextBox 13">
            <a:extLst>
              <a:ext uri="{FF2B5EF4-FFF2-40B4-BE49-F238E27FC236}">
                <a16:creationId xmlns:a16="http://schemas.microsoft.com/office/drawing/2014/main" id="{D500283E-7C19-4B2D-8979-75EB4C24A1BC}"/>
              </a:ext>
            </a:extLst>
          </p:cNvPr>
          <p:cNvSpPr txBox="1"/>
          <p:nvPr/>
        </p:nvSpPr>
        <p:spPr>
          <a:xfrm>
            <a:off x="1439351" y="3208689"/>
            <a:ext cx="6127844" cy="538609"/>
          </a:xfrm>
          <a:prstGeom prst="rect">
            <a:avLst/>
          </a:prstGeom>
          <a:noFill/>
        </p:spPr>
        <p:txBody>
          <a:bodyPr wrap="square" rtlCol="0">
            <a:spAutoFit/>
          </a:bodyPr>
          <a:lstStyle/>
          <a:p>
            <a:pPr algn="ctr"/>
            <a:r>
              <a:rPr lang="en-GB" b="1" dirty="0">
                <a:solidFill>
                  <a:schemeClr val="bg1"/>
                </a:solidFill>
              </a:rPr>
              <a:t>Andrew Barrett</a:t>
            </a:r>
          </a:p>
          <a:p>
            <a:pPr algn="ctr"/>
            <a:r>
              <a:rPr lang="en-GB" sz="1100" dirty="0">
                <a:solidFill>
                  <a:schemeClr val="bg1"/>
                </a:solidFill>
              </a:rPr>
              <a:t>Electoral Services Manager / Assistant Deputy Returning Officer</a:t>
            </a:r>
          </a:p>
        </p:txBody>
      </p:sp>
      <p:sp>
        <p:nvSpPr>
          <p:cNvPr id="4" name="TextBox 3">
            <a:extLst>
              <a:ext uri="{FF2B5EF4-FFF2-40B4-BE49-F238E27FC236}">
                <a16:creationId xmlns:a16="http://schemas.microsoft.com/office/drawing/2014/main" id="{17BEC939-8D1E-3BAF-5E5E-C51D75A332C6}"/>
              </a:ext>
            </a:extLst>
          </p:cNvPr>
          <p:cNvSpPr txBox="1"/>
          <p:nvPr/>
        </p:nvSpPr>
        <p:spPr>
          <a:xfrm>
            <a:off x="2288924" y="1582102"/>
            <a:ext cx="4428698" cy="538609"/>
          </a:xfrm>
          <a:prstGeom prst="rect">
            <a:avLst/>
          </a:prstGeom>
          <a:noFill/>
        </p:spPr>
        <p:txBody>
          <a:bodyPr wrap="square" rtlCol="0">
            <a:spAutoFit/>
          </a:bodyPr>
          <a:lstStyle/>
          <a:p>
            <a:pPr algn="ctr"/>
            <a:r>
              <a:rPr lang="en-GB" b="1" dirty="0">
                <a:solidFill>
                  <a:schemeClr val="bg1"/>
                </a:solidFill>
              </a:rPr>
              <a:t>Kate Blakemore</a:t>
            </a:r>
          </a:p>
          <a:p>
            <a:pPr algn="ctr"/>
            <a:r>
              <a:rPr lang="en-GB" sz="1100" dirty="0">
                <a:solidFill>
                  <a:schemeClr val="bg1"/>
                </a:solidFill>
              </a:rPr>
              <a:t>BCKLWN Chief Executive / Deputy Returning Officer</a:t>
            </a:r>
          </a:p>
        </p:txBody>
      </p:sp>
      <p:sp>
        <p:nvSpPr>
          <p:cNvPr id="7" name="TextBox 6">
            <a:extLst>
              <a:ext uri="{FF2B5EF4-FFF2-40B4-BE49-F238E27FC236}">
                <a16:creationId xmlns:a16="http://schemas.microsoft.com/office/drawing/2014/main" id="{1CD1350F-7EB4-7399-F236-E644183998F6}"/>
              </a:ext>
            </a:extLst>
          </p:cNvPr>
          <p:cNvSpPr txBox="1"/>
          <p:nvPr/>
        </p:nvSpPr>
        <p:spPr>
          <a:xfrm>
            <a:off x="1439351" y="2131471"/>
            <a:ext cx="6127843" cy="538609"/>
          </a:xfrm>
          <a:prstGeom prst="rect">
            <a:avLst/>
          </a:prstGeom>
          <a:noFill/>
        </p:spPr>
        <p:txBody>
          <a:bodyPr wrap="square" rtlCol="0">
            <a:spAutoFit/>
          </a:bodyPr>
          <a:lstStyle/>
          <a:p>
            <a:pPr algn="ctr"/>
            <a:r>
              <a:rPr lang="en-GB" b="1" dirty="0">
                <a:solidFill>
                  <a:schemeClr val="bg1"/>
                </a:solidFill>
              </a:rPr>
              <a:t>Michelle Drewery</a:t>
            </a:r>
          </a:p>
          <a:p>
            <a:pPr algn="ctr"/>
            <a:r>
              <a:rPr lang="en-GB" sz="1100" dirty="0">
                <a:solidFill>
                  <a:schemeClr val="bg1"/>
                </a:solidFill>
              </a:rPr>
              <a:t>Deputy Chief Executive &amp; Sec’ 151 Officer / Assistant Deputy Returning Officer</a:t>
            </a:r>
          </a:p>
        </p:txBody>
      </p:sp>
      <p:sp>
        <p:nvSpPr>
          <p:cNvPr id="8" name="TextBox 7">
            <a:extLst>
              <a:ext uri="{FF2B5EF4-FFF2-40B4-BE49-F238E27FC236}">
                <a16:creationId xmlns:a16="http://schemas.microsoft.com/office/drawing/2014/main" id="{97C63458-5A52-EBEB-E4D1-563716E1802B}"/>
              </a:ext>
            </a:extLst>
          </p:cNvPr>
          <p:cNvSpPr txBox="1"/>
          <p:nvPr/>
        </p:nvSpPr>
        <p:spPr>
          <a:xfrm>
            <a:off x="2288924" y="2670080"/>
            <a:ext cx="4428698" cy="538609"/>
          </a:xfrm>
          <a:prstGeom prst="rect">
            <a:avLst/>
          </a:prstGeom>
          <a:noFill/>
        </p:spPr>
        <p:txBody>
          <a:bodyPr wrap="square" rtlCol="0">
            <a:spAutoFit/>
          </a:bodyPr>
          <a:lstStyle/>
          <a:p>
            <a:pPr algn="ctr"/>
            <a:r>
              <a:rPr lang="en-GB" b="1" dirty="0">
                <a:solidFill>
                  <a:schemeClr val="bg1"/>
                </a:solidFill>
              </a:rPr>
              <a:t>Emma Hodds</a:t>
            </a:r>
          </a:p>
          <a:p>
            <a:pPr algn="ctr"/>
            <a:r>
              <a:rPr lang="en-GB" sz="1100" dirty="0">
                <a:solidFill>
                  <a:schemeClr val="bg1"/>
                </a:solidFill>
              </a:rPr>
              <a:t>Chief of Staff / Assistant Deputy Returning Officer</a:t>
            </a:r>
          </a:p>
        </p:txBody>
      </p:sp>
    </p:spTree>
    <p:extLst>
      <p:ext uri="{BB962C8B-B14F-4D97-AF65-F5344CB8AC3E}">
        <p14:creationId xmlns:p14="http://schemas.microsoft.com/office/powerpoint/2010/main" val="207539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Polling Stations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105 Polling Stations </a:t>
            </a:r>
          </a:p>
          <a:p>
            <a:pPr marL="285750" indent="-285750">
              <a:spcBef>
                <a:spcPts val="1200"/>
              </a:spcBef>
              <a:buFont typeface="Arial" panose="020B0604020202020204" pitchFamily="34" charset="0"/>
              <a:buChar char="•"/>
            </a:pPr>
            <a:r>
              <a:rPr lang="en-US" sz="1800" dirty="0"/>
              <a:t>11 Polling Stations will have two ballot boxes due to overlapping boundaries</a:t>
            </a:r>
          </a:p>
          <a:p>
            <a:pPr marL="285750" indent="-285750">
              <a:spcBef>
                <a:spcPts val="1200"/>
              </a:spcBef>
              <a:buFont typeface="Arial" panose="020B0604020202020204" pitchFamily="34" charset="0"/>
              <a:buChar char="•"/>
            </a:pPr>
            <a:endParaRPr lang="en-US" sz="1800" dirty="0"/>
          </a:p>
          <a:p>
            <a:pPr marL="285750" indent="-285750">
              <a:spcBef>
                <a:spcPts val="1200"/>
              </a:spcBef>
              <a:buFont typeface="Arial" panose="020B0604020202020204" pitchFamily="34" charset="0"/>
              <a:buChar char="•"/>
            </a:pPr>
            <a:r>
              <a:rPr lang="en-US" sz="1800" dirty="0"/>
              <a:t>Situation of Polling Stations is published by 5pm Tuesday 28 April</a:t>
            </a:r>
          </a:p>
          <a:p>
            <a:pPr marL="285750" indent="-285750">
              <a:spcBef>
                <a:spcPts val="1200"/>
              </a:spcBef>
              <a:buFont typeface="Arial" panose="020B0604020202020204" pitchFamily="34" charset="0"/>
              <a:buChar char="•"/>
            </a:pPr>
            <a:r>
              <a:rPr lang="en-US" sz="1800" dirty="0"/>
              <a:t>Polling Station Inspectors</a:t>
            </a:r>
          </a:p>
          <a:p>
            <a:pPr marL="285750" indent="-285750">
              <a:spcBef>
                <a:spcPts val="12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2876603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41E46-9066-9C7A-52B0-96F9F6283ED2}"/>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09F188FE-A386-EF96-0D82-1752955CD3B8}"/>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10" name="Title 1">
            <a:extLst>
              <a:ext uri="{FF2B5EF4-FFF2-40B4-BE49-F238E27FC236}">
                <a16:creationId xmlns:a16="http://schemas.microsoft.com/office/drawing/2014/main" id="{AEAB1BFA-596F-1755-8F94-B871D45AA712}"/>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0" marR="0" lvl="0" indent="0" algn="l" defTabSz="457200" rtl="0" eaLnBrk="1" fontAlgn="auto" latinLnBrk="0" hangingPunct="1">
              <a:lnSpc>
                <a:spcPct val="9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j-ea"/>
                <a:cs typeface="+mj-cs"/>
              </a:rPr>
              <a:t>	</a:t>
            </a:r>
          </a:p>
          <a:p>
            <a:pPr marL="0" marR="0" lvl="0" indent="0" algn="l" defTabSz="457200" rtl="0" eaLnBrk="1" fontAlgn="auto" latinLnBrk="0" hangingPunct="1">
              <a:lnSpc>
                <a:spcPct val="90000"/>
              </a:lnSpc>
              <a:spcBef>
                <a:spcPts val="120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j-ea"/>
              <a:cs typeface="+mj-cs"/>
            </a:endParaRPr>
          </a:p>
        </p:txBody>
      </p:sp>
      <p:pic>
        <p:nvPicPr>
          <p:cNvPr id="5" name="Picture 4" descr="A map with a red line&#10;&#10;AI-generated content may be incorrect.">
            <a:extLst>
              <a:ext uri="{FF2B5EF4-FFF2-40B4-BE49-F238E27FC236}">
                <a16:creationId xmlns:a16="http://schemas.microsoft.com/office/drawing/2014/main" id="{9591A36E-3200-8D0E-86FE-8CB49CEF73C4}"/>
              </a:ext>
            </a:extLst>
          </p:cNvPr>
          <p:cNvPicPr>
            <a:picLocks noChangeAspect="1"/>
          </p:cNvPicPr>
          <p:nvPr/>
        </p:nvPicPr>
        <p:blipFill>
          <a:blip r:embed="rId3"/>
          <a:stretch>
            <a:fillRect/>
          </a:stretch>
        </p:blipFill>
        <p:spPr>
          <a:xfrm>
            <a:off x="1571275" y="200194"/>
            <a:ext cx="6001449" cy="4000966"/>
          </a:xfrm>
          <a:prstGeom prst="rect">
            <a:avLst/>
          </a:prstGeom>
        </p:spPr>
      </p:pic>
    </p:spTree>
    <p:extLst>
      <p:ext uri="{BB962C8B-B14F-4D97-AF65-F5344CB8AC3E}">
        <p14:creationId xmlns:p14="http://schemas.microsoft.com/office/powerpoint/2010/main" val="19512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Voter Authority Certificate (VAC)</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489097" y="942340"/>
            <a:ext cx="8378455"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Individuals who do not have or wish to use one of the accepted forms of Photo-ID can apply for a Voter Authority Certificate (VAC)</a:t>
            </a:r>
          </a:p>
          <a:p>
            <a:pPr marL="285750" indent="-285750">
              <a:spcBef>
                <a:spcPts val="1200"/>
              </a:spcBef>
              <a:buFont typeface="Arial" panose="020B0604020202020204" pitchFamily="34" charset="0"/>
              <a:buChar char="•"/>
            </a:pPr>
            <a:r>
              <a:rPr lang="en-US" sz="1800" dirty="0"/>
              <a:t>Online or Paper application form</a:t>
            </a:r>
          </a:p>
          <a:p>
            <a:pPr marL="285750" indent="-285750">
              <a:spcBef>
                <a:spcPts val="1200"/>
              </a:spcBef>
              <a:buFont typeface="Arial" panose="020B0604020202020204" pitchFamily="34" charset="0"/>
              <a:buChar char="•"/>
            </a:pPr>
            <a:r>
              <a:rPr lang="en-GB" sz="1800" dirty="0">
                <a:solidFill>
                  <a:srgbClr val="94F8FF"/>
                </a:solidFill>
                <a:hlinkClick r:id="rId3">
                  <a:extLst>
                    <a:ext uri="{A12FA001-AC4F-418D-AE19-62706E023703}">
                      <ahyp:hlinkClr xmlns:ahyp="http://schemas.microsoft.com/office/drawing/2018/hyperlinkcolor" val="tx"/>
                    </a:ext>
                  </a:extLst>
                </a:hlinkClick>
              </a:rPr>
              <a:t>https://www.gov.uk/apply-for-photo-id-voter-authority-certificate</a:t>
            </a:r>
            <a:endParaRPr lang="en-US" sz="1800" dirty="0">
              <a:solidFill>
                <a:srgbClr val="94F8FF"/>
              </a:solidFill>
            </a:endParaRPr>
          </a:p>
        </p:txBody>
      </p:sp>
    </p:spTree>
    <p:extLst>
      <p:ext uri="{BB962C8B-B14F-4D97-AF65-F5344CB8AC3E}">
        <p14:creationId xmlns:p14="http://schemas.microsoft.com/office/powerpoint/2010/main" val="336417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Postal Vote – Opening Sessions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Candidates / Election Agents / Sub-Agents / Postal Vote Agents</a:t>
            </a:r>
          </a:p>
          <a:p>
            <a:pPr marL="742950" lvl="1" indent="-285750">
              <a:spcBef>
                <a:spcPts val="600"/>
              </a:spcBef>
              <a:buFont typeface="Courier New" panose="02070309020205020404" pitchFamily="49" charset="0"/>
              <a:buChar char="o"/>
            </a:pPr>
            <a:r>
              <a:rPr lang="en-US" sz="1600" dirty="0">
                <a:solidFill>
                  <a:schemeClr val="bg1"/>
                </a:solidFill>
              </a:rPr>
              <a:t>w/c 20 April (@ BCKLWN offices in King’s Court)</a:t>
            </a:r>
          </a:p>
          <a:p>
            <a:pPr marL="742950" lvl="1" indent="-285750">
              <a:spcBef>
                <a:spcPts val="600"/>
              </a:spcBef>
              <a:buFont typeface="Courier New" panose="02070309020205020404" pitchFamily="49" charset="0"/>
              <a:buChar char="o"/>
            </a:pPr>
            <a:r>
              <a:rPr lang="en-US" sz="1600" dirty="0">
                <a:solidFill>
                  <a:schemeClr val="bg1"/>
                </a:solidFill>
              </a:rPr>
              <a:t>Dates / Times TBC </a:t>
            </a:r>
          </a:p>
          <a:p>
            <a:pPr marL="742950" lvl="1" indent="-285750">
              <a:spcBef>
                <a:spcPts val="600"/>
              </a:spcBef>
              <a:buFont typeface="Courier New" panose="02070309020205020404" pitchFamily="49" charset="0"/>
              <a:buChar char="o"/>
            </a:pPr>
            <a:r>
              <a:rPr lang="en-US" sz="1600" dirty="0">
                <a:solidFill>
                  <a:schemeClr val="bg1"/>
                </a:solidFill>
              </a:rPr>
              <a:t>Final session: 7 May 10pm @ </a:t>
            </a:r>
            <a:r>
              <a:rPr lang="en-US" sz="1600" dirty="0" err="1">
                <a:solidFill>
                  <a:schemeClr val="bg1"/>
                </a:solidFill>
              </a:rPr>
              <a:t>Lynnsport</a:t>
            </a:r>
            <a:r>
              <a:rPr lang="en-US" sz="1600" dirty="0">
                <a:solidFill>
                  <a:schemeClr val="bg1"/>
                </a:solidFill>
              </a:rPr>
              <a:t> (count venue)</a:t>
            </a:r>
          </a:p>
          <a:p>
            <a:pPr marL="742950" lvl="1" indent="-285750">
              <a:spcBef>
                <a:spcPts val="600"/>
              </a:spcBef>
              <a:buFont typeface="Courier New" panose="02070309020205020404" pitchFamily="49" charset="0"/>
              <a:buChar char="o"/>
            </a:pPr>
            <a:r>
              <a:rPr lang="en-US" sz="1600" b="0" dirty="0">
                <a:solidFill>
                  <a:schemeClr val="bg1"/>
                </a:solidFill>
              </a:rPr>
              <a:t>Please provide notification of attendance beforehand</a:t>
            </a:r>
          </a:p>
          <a:p>
            <a:pPr marL="742950" lvl="1" indent="-285750">
              <a:spcBef>
                <a:spcPts val="600"/>
              </a:spcBef>
              <a:buFont typeface="Courier New" panose="02070309020205020404" pitchFamily="49" charset="0"/>
              <a:buChar char="o"/>
            </a:pPr>
            <a:r>
              <a:rPr lang="en-US" sz="1600" dirty="0">
                <a:solidFill>
                  <a:schemeClr val="bg1"/>
                </a:solidFill>
              </a:rPr>
              <a:t>At least 24 hours notice will be given for any changes to arrangements/cancellations.</a:t>
            </a:r>
          </a:p>
          <a:p>
            <a:pPr marL="742950" lvl="1" indent="-285750">
              <a:spcBef>
                <a:spcPts val="600"/>
              </a:spcBef>
              <a:buFont typeface="Courier New" panose="02070309020205020404" pitchFamily="49" charset="0"/>
              <a:buChar char="o"/>
            </a:pPr>
            <a:r>
              <a:rPr lang="en-US" sz="1600" b="0" dirty="0">
                <a:solidFill>
                  <a:schemeClr val="bg1"/>
                </a:solidFill>
              </a:rPr>
              <a:t>Sessions are dependent on quantities of votes received</a:t>
            </a:r>
            <a:endParaRPr lang="en-US" sz="1600" dirty="0">
              <a:solidFill>
                <a:schemeClr val="bg1"/>
              </a:solidFill>
            </a:endParaRPr>
          </a:p>
          <a:p>
            <a:pPr marL="285750" indent="-285750">
              <a:spcBef>
                <a:spcPts val="12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1965751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Verification / The Count – Friday 8</a:t>
            </a:r>
            <a:r>
              <a:rPr lang="en-US" sz="2800" baseline="30000" dirty="0"/>
              <a:t>th</a:t>
            </a:r>
            <a:r>
              <a:rPr lang="en-US" sz="2800" dirty="0"/>
              <a:t> May</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1222744"/>
            <a:ext cx="8064500" cy="3673106"/>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Alive </a:t>
            </a:r>
            <a:r>
              <a:rPr lang="en-US" sz="1800" dirty="0" err="1"/>
              <a:t>Lynnsport</a:t>
            </a:r>
            <a:r>
              <a:rPr lang="en-US" sz="1800" dirty="0"/>
              <a:t> Leisure Centre</a:t>
            </a:r>
          </a:p>
          <a:p>
            <a:pPr marL="285750" indent="-285750">
              <a:spcBef>
                <a:spcPts val="1200"/>
              </a:spcBef>
              <a:buFont typeface="Arial" panose="020B0604020202020204" pitchFamily="34" charset="0"/>
              <a:buChar char="•"/>
            </a:pPr>
            <a:r>
              <a:rPr lang="en-US" sz="1800" dirty="0"/>
              <a:t>Admittance from 8.30am</a:t>
            </a:r>
          </a:p>
          <a:p>
            <a:pPr marL="285750" indent="-285750">
              <a:spcBef>
                <a:spcPts val="1200"/>
              </a:spcBef>
              <a:buFont typeface="Arial" panose="020B0604020202020204" pitchFamily="34" charset="0"/>
              <a:buChar char="•"/>
            </a:pPr>
            <a:r>
              <a:rPr lang="en-US" sz="1800" dirty="0"/>
              <a:t>Enter through main entrance (via reception)</a:t>
            </a:r>
          </a:p>
          <a:p>
            <a:pPr marL="285750" indent="-285750">
              <a:spcBef>
                <a:spcPts val="1200"/>
              </a:spcBef>
              <a:buFont typeface="Arial" panose="020B0604020202020204" pitchFamily="34" charset="0"/>
              <a:buChar char="•"/>
            </a:pPr>
            <a:r>
              <a:rPr lang="en-US" sz="1800" dirty="0"/>
              <a:t>Verification will begin Friday 8 May @ approx. 9.00am</a:t>
            </a:r>
          </a:p>
          <a:p>
            <a:pPr marL="285750" indent="-285750">
              <a:spcBef>
                <a:spcPts val="1200"/>
              </a:spcBef>
              <a:buFont typeface="Arial" panose="020B0604020202020204" pitchFamily="34" charset="0"/>
              <a:buChar char="•"/>
            </a:pPr>
            <a:r>
              <a:rPr lang="en-US" sz="1800" dirty="0"/>
              <a:t>All County Divisions will be verified before counting begins</a:t>
            </a:r>
          </a:p>
          <a:p>
            <a:pPr marL="285750" indent="-285750">
              <a:spcBef>
                <a:spcPts val="1200"/>
              </a:spcBef>
              <a:buFont typeface="Arial" panose="020B0604020202020204" pitchFamily="34" charset="0"/>
              <a:buChar char="•"/>
            </a:pPr>
            <a:r>
              <a:rPr lang="en-US" sz="1800" dirty="0"/>
              <a:t>Count will begin @ approx. 12.00-1.00pm</a:t>
            </a:r>
          </a:p>
          <a:p>
            <a:pPr marL="285750" indent="-285750">
              <a:spcBef>
                <a:spcPts val="1200"/>
              </a:spcBef>
              <a:buFont typeface="Arial" panose="020B0604020202020204" pitchFamily="34" charset="0"/>
              <a:buChar char="•"/>
            </a:pPr>
            <a:r>
              <a:rPr lang="en-US" sz="1800" dirty="0"/>
              <a:t>7 tables / 6 counting assistants each</a:t>
            </a:r>
          </a:p>
          <a:p>
            <a:pPr marL="285750" indent="-285750">
              <a:spcBef>
                <a:spcPts val="1200"/>
              </a:spcBef>
              <a:buFont typeface="Arial" panose="020B0604020202020204" pitchFamily="34" charset="0"/>
              <a:buChar char="•"/>
            </a:pPr>
            <a:r>
              <a:rPr lang="en-US" sz="1800" dirty="0"/>
              <a:t>Each table will verify/count 2 County Divisions</a:t>
            </a:r>
          </a:p>
          <a:p>
            <a:pPr marL="285750" indent="-285750">
              <a:spcBef>
                <a:spcPts val="1200"/>
              </a:spcBef>
              <a:buFont typeface="Arial" panose="020B0604020202020204" pitchFamily="34" charset="0"/>
              <a:buChar char="•"/>
            </a:pPr>
            <a:r>
              <a:rPr lang="en-US" sz="1800" dirty="0"/>
              <a:t>Security on the entrance doors and inside the main hall</a:t>
            </a:r>
          </a:p>
          <a:p>
            <a:pPr>
              <a:spcBef>
                <a:spcPts val="1200"/>
              </a:spcBef>
            </a:pPr>
            <a:endParaRPr lang="en-US" sz="1800" dirty="0"/>
          </a:p>
          <a:p>
            <a:pPr marL="285750" indent="-285750">
              <a:spcBef>
                <a:spcPts val="12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405386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Verification / The Count </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869890" y="1943855"/>
            <a:ext cx="8064500" cy="3059941"/>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Only ‘appointed’ persons may attend</a:t>
            </a:r>
          </a:p>
          <a:p>
            <a:pPr marL="742950" lvl="1" indent="-285750">
              <a:buFont typeface="Arial" panose="020B0604020202020204" pitchFamily="34" charset="0"/>
              <a:buChar char="•"/>
            </a:pPr>
            <a:r>
              <a:rPr lang="en-US" sz="1400" dirty="0">
                <a:solidFill>
                  <a:schemeClr val="bg1"/>
                </a:solidFill>
              </a:rPr>
              <a:t>Election Staff</a:t>
            </a:r>
          </a:p>
          <a:p>
            <a:pPr marL="742950" lvl="1" indent="-285750">
              <a:buFont typeface="Arial" panose="020B0604020202020204" pitchFamily="34" charset="0"/>
              <a:buChar char="•"/>
            </a:pPr>
            <a:r>
              <a:rPr lang="en-US" sz="1400" dirty="0">
                <a:solidFill>
                  <a:schemeClr val="bg1"/>
                </a:solidFill>
              </a:rPr>
              <a:t>Media</a:t>
            </a:r>
          </a:p>
          <a:p>
            <a:pPr marL="742950" lvl="1" indent="-285750">
              <a:buFont typeface="Arial" panose="020B0604020202020204" pitchFamily="34" charset="0"/>
              <a:buChar char="•"/>
            </a:pPr>
            <a:r>
              <a:rPr lang="en-US" sz="1400" dirty="0">
                <a:solidFill>
                  <a:schemeClr val="bg1"/>
                </a:solidFill>
              </a:rPr>
              <a:t>Candidates + Candidate Guest x 1</a:t>
            </a:r>
          </a:p>
          <a:p>
            <a:pPr marL="742950" lvl="1" indent="-285750">
              <a:buFont typeface="Arial" panose="020B0604020202020204" pitchFamily="34" charset="0"/>
              <a:buChar char="•"/>
            </a:pPr>
            <a:r>
              <a:rPr lang="en-US" sz="1400" dirty="0">
                <a:solidFill>
                  <a:schemeClr val="bg1"/>
                </a:solidFill>
              </a:rPr>
              <a:t>Election Agent</a:t>
            </a:r>
          </a:p>
          <a:p>
            <a:pPr marL="742950" lvl="1" indent="-285750">
              <a:buFont typeface="Arial" panose="020B0604020202020204" pitchFamily="34" charset="0"/>
              <a:buChar char="•"/>
            </a:pPr>
            <a:r>
              <a:rPr lang="en-US" sz="1400" dirty="0">
                <a:solidFill>
                  <a:schemeClr val="bg1"/>
                </a:solidFill>
              </a:rPr>
              <a:t>Counting Agents x 2 (max)</a:t>
            </a:r>
          </a:p>
          <a:p>
            <a:pPr marL="742950" lvl="1" indent="-285750">
              <a:buFont typeface="Arial" panose="020B0604020202020204" pitchFamily="34" charset="0"/>
              <a:buChar char="•"/>
            </a:pPr>
            <a:r>
              <a:rPr lang="en-US" sz="1400" dirty="0">
                <a:solidFill>
                  <a:schemeClr val="bg1"/>
                </a:solidFill>
              </a:rPr>
              <a:t>One additional Counting Agent may be appointed if multiple candidates share an Election Agent</a:t>
            </a:r>
          </a:p>
          <a:p>
            <a:pPr lvl="1"/>
            <a:endParaRPr lang="en-US" sz="1400" dirty="0">
              <a:solidFill>
                <a:schemeClr val="bg1"/>
              </a:solidFill>
            </a:endParaRPr>
          </a:p>
          <a:p>
            <a:pPr marL="285750" indent="-285750">
              <a:spcBef>
                <a:spcPts val="0"/>
              </a:spcBef>
              <a:buFont typeface="Arial" panose="020B0604020202020204" pitchFamily="34" charset="0"/>
              <a:buChar char="•"/>
            </a:pPr>
            <a:r>
              <a:rPr lang="en-US" sz="1800" dirty="0"/>
              <a:t>Lanyards will be provided – must be worn throughout</a:t>
            </a:r>
          </a:p>
          <a:p>
            <a:pPr marL="742950" lvl="1" indent="-285750">
              <a:buFont typeface="Arial" panose="020B0604020202020204" pitchFamily="34" charset="0"/>
              <a:buChar char="•"/>
            </a:pPr>
            <a:r>
              <a:rPr lang="en-US" sz="1400" dirty="0">
                <a:solidFill>
                  <a:schemeClr val="bg1"/>
                </a:solidFill>
              </a:rPr>
              <a:t>Collect your lanyard upon first arrival at the door of sports hall</a:t>
            </a:r>
          </a:p>
          <a:p>
            <a:pPr marL="742950" lvl="1" indent="-285750">
              <a:buFont typeface="Arial" panose="020B0604020202020204" pitchFamily="34" charset="0"/>
              <a:buChar char="•"/>
            </a:pPr>
            <a:r>
              <a:rPr lang="en-US" sz="1400" dirty="0">
                <a:solidFill>
                  <a:schemeClr val="bg1"/>
                </a:solidFill>
              </a:rPr>
              <a:t>Only allowed to oversee the County Division where you have been appointed</a:t>
            </a:r>
          </a:p>
          <a:p>
            <a:pPr marL="742950" lvl="1" indent="-285750">
              <a:spcBef>
                <a:spcPts val="1200"/>
              </a:spcBef>
              <a:buFont typeface="Arial" panose="020B0604020202020204" pitchFamily="34" charset="0"/>
              <a:buChar char="•"/>
            </a:pPr>
            <a:endParaRPr lang="en-US" sz="100" dirty="0"/>
          </a:p>
          <a:p>
            <a:pPr>
              <a:spcBef>
                <a:spcPts val="1200"/>
              </a:spcBef>
            </a:pPr>
            <a:endParaRPr lang="en-US" sz="1800" dirty="0"/>
          </a:p>
          <a:p>
            <a:pPr lvl="1">
              <a:spcBef>
                <a:spcPts val="1200"/>
              </a:spcBef>
            </a:pPr>
            <a:endParaRPr lang="en-US" sz="1400" dirty="0">
              <a:solidFill>
                <a:schemeClr val="bg1"/>
              </a:solidFill>
            </a:endParaRPr>
          </a:p>
          <a:p>
            <a:pPr marL="742950" lvl="1" indent="-285750">
              <a:spcBef>
                <a:spcPts val="1200"/>
              </a:spcBef>
              <a:buFont typeface="Arial" panose="020B0604020202020204" pitchFamily="34" charset="0"/>
              <a:buChar char="•"/>
            </a:pPr>
            <a:endParaRPr lang="en-US" sz="100" dirty="0"/>
          </a:p>
          <a:p>
            <a:pPr>
              <a:spcBef>
                <a:spcPts val="1200"/>
              </a:spcBef>
            </a:pPr>
            <a:endParaRPr lang="en-US" sz="1800" dirty="0"/>
          </a:p>
          <a:p>
            <a:pPr marL="285750" indent="-285750">
              <a:spcBef>
                <a:spcPts val="12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2916932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FF06FEE1-C59A-AEB3-1D1B-43FA40F0CFCE}"/>
              </a:ext>
            </a:extLst>
          </p:cNvPr>
          <p:cNvPicPr>
            <a:picLocks noChangeAspect="1"/>
          </p:cNvPicPr>
          <p:nvPr/>
        </p:nvPicPr>
        <p:blipFill>
          <a:blip r:embed="rId2"/>
          <a:stretch>
            <a:fillRect/>
          </a:stretch>
        </p:blipFill>
        <p:spPr>
          <a:xfrm>
            <a:off x="0" y="1610285"/>
            <a:ext cx="9144000" cy="1922929"/>
          </a:xfrm>
          <a:prstGeom prst="rect">
            <a:avLst/>
          </a:prstGeom>
        </p:spPr>
      </p:pic>
    </p:spTree>
    <p:extLst>
      <p:ext uri="{BB962C8B-B14F-4D97-AF65-F5344CB8AC3E}">
        <p14:creationId xmlns:p14="http://schemas.microsoft.com/office/powerpoint/2010/main" val="2918805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115AA4F3-AA18-9FFB-1F28-EB636B4F7317}"/>
              </a:ext>
            </a:extLst>
          </p:cNvPr>
          <p:cNvPicPr>
            <a:picLocks noChangeAspect="1"/>
          </p:cNvPicPr>
          <p:nvPr/>
        </p:nvPicPr>
        <p:blipFill>
          <a:blip r:embed="rId2"/>
          <a:stretch>
            <a:fillRect/>
          </a:stretch>
        </p:blipFill>
        <p:spPr>
          <a:xfrm>
            <a:off x="0" y="1621767"/>
            <a:ext cx="9144000" cy="1899965"/>
          </a:xfrm>
          <a:prstGeom prst="rect">
            <a:avLst/>
          </a:prstGeom>
        </p:spPr>
      </p:pic>
    </p:spTree>
    <p:extLst>
      <p:ext uri="{BB962C8B-B14F-4D97-AF65-F5344CB8AC3E}">
        <p14:creationId xmlns:p14="http://schemas.microsoft.com/office/powerpoint/2010/main" val="1582641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rown rectangular objects with white text&#10;&#10;AI-generated content may be incorrect.">
            <a:extLst>
              <a:ext uri="{FF2B5EF4-FFF2-40B4-BE49-F238E27FC236}">
                <a16:creationId xmlns:a16="http://schemas.microsoft.com/office/drawing/2014/main" id="{D4460C00-05C2-2B9D-7043-80CFC6F6F302}"/>
              </a:ext>
            </a:extLst>
          </p:cNvPr>
          <p:cNvPicPr>
            <a:picLocks noChangeAspect="1"/>
          </p:cNvPicPr>
          <p:nvPr/>
        </p:nvPicPr>
        <p:blipFill>
          <a:blip r:embed="rId2"/>
          <a:stretch>
            <a:fillRect/>
          </a:stretch>
        </p:blipFill>
        <p:spPr>
          <a:xfrm>
            <a:off x="0" y="1613259"/>
            <a:ext cx="9144000" cy="1916981"/>
          </a:xfrm>
          <a:prstGeom prst="rect">
            <a:avLst/>
          </a:prstGeom>
        </p:spPr>
      </p:pic>
    </p:spTree>
    <p:extLst>
      <p:ext uri="{BB962C8B-B14F-4D97-AF65-F5344CB8AC3E}">
        <p14:creationId xmlns:p14="http://schemas.microsoft.com/office/powerpoint/2010/main" val="3428429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B4E9-B065-D02E-AC1F-11EFFBF911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5700CE-3E38-684B-4DEE-016EF64CF70E}"/>
              </a:ext>
            </a:extLst>
          </p:cNvPr>
          <p:cNvSpPr txBox="1"/>
          <p:nvPr/>
        </p:nvSpPr>
        <p:spPr>
          <a:xfrm>
            <a:off x="577852" y="474909"/>
            <a:ext cx="8179782" cy="4154984"/>
          </a:xfrm>
          <a:prstGeom prst="rect">
            <a:avLst/>
          </a:prstGeom>
          <a:noFill/>
        </p:spPr>
        <p:txBody>
          <a:bodyPr wrap="square" lIns="68580" tIns="34290" rIns="68580" bIns="34290" rtlCol="0" anchor="t">
            <a:spAutoFit/>
          </a:bodyPr>
          <a:lstStyle/>
          <a:p>
            <a:pPr algn="ctr" defTabSz="685800"/>
            <a:r>
              <a:rPr lang="en-GB" sz="2100" b="1" dirty="0">
                <a:solidFill>
                  <a:srgbClr val="12284C"/>
                </a:solidFill>
                <a:latin typeface="Arial" panose="020B0604020202020204"/>
              </a:rPr>
              <a:t>New Councillor Induction</a:t>
            </a:r>
          </a:p>
          <a:p>
            <a:pPr defTabSz="685800"/>
            <a:endParaRPr lang="en-GB" sz="1350" dirty="0">
              <a:solidFill>
                <a:srgbClr val="12284C"/>
              </a:solidFill>
              <a:latin typeface="Arial" panose="020B0604020202020204"/>
            </a:endParaRPr>
          </a:p>
          <a:p>
            <a:pPr defTabSz="685800"/>
            <a:r>
              <a:rPr lang="en-GB" sz="1650" dirty="0">
                <a:solidFill>
                  <a:srgbClr val="12284C"/>
                </a:solidFill>
                <a:latin typeface="Arial" panose="020B0604020202020204"/>
                <a:ea typeface="Calibri"/>
                <a:cs typeface="Calibri"/>
              </a:rPr>
              <a:t>If you are elected as a County Councillor, you will be invited to County Hall to sign your declaration of office, meet key staff and begin your councillor induction. </a:t>
            </a:r>
            <a:endParaRPr lang="en-GB" sz="1650" dirty="0">
              <a:solidFill>
                <a:srgbClr val="12284C"/>
              </a:solidFill>
              <a:latin typeface="Arial" panose="020B0604020202020204"/>
              <a:ea typeface="Calibri"/>
              <a:cs typeface="Arial"/>
            </a:endParaRPr>
          </a:p>
          <a:p>
            <a:pPr defTabSz="685800"/>
            <a:endParaRPr lang="en-GB" sz="1650" dirty="0">
              <a:solidFill>
                <a:srgbClr val="12284C"/>
              </a:solidFill>
              <a:latin typeface="Arial" panose="020B0604020202020204"/>
              <a:ea typeface="Calibri"/>
              <a:cs typeface="Calibri"/>
            </a:endParaRPr>
          </a:p>
          <a:p>
            <a:pPr defTabSz="685800"/>
            <a:r>
              <a:rPr lang="en-GB" sz="1650" dirty="0">
                <a:solidFill>
                  <a:srgbClr val="12284C"/>
                </a:solidFill>
                <a:latin typeface="Arial" panose="020B0604020202020204"/>
                <a:ea typeface="Calibri"/>
                <a:cs typeface="Calibri"/>
              </a:rPr>
              <a:t>At the count venue,  following the declaration of results,  an NCC officer will be present to offer their congratulations and provide you with your Welcome Pack.</a:t>
            </a:r>
            <a:endParaRPr lang="en-GB" sz="1650" dirty="0">
              <a:solidFill>
                <a:srgbClr val="12284C"/>
              </a:solidFill>
              <a:latin typeface="Arial" panose="020B0604020202020204"/>
              <a:cs typeface="Arial"/>
            </a:endParaRPr>
          </a:p>
          <a:p>
            <a:pPr defTabSz="685800"/>
            <a:endParaRPr lang="en-GB" sz="1650" dirty="0">
              <a:solidFill>
                <a:srgbClr val="12284C"/>
              </a:solidFill>
              <a:latin typeface="Arial" panose="020B0604020202020204"/>
              <a:cs typeface="Arial"/>
            </a:endParaRPr>
          </a:p>
          <a:p>
            <a:pPr defTabSz="685800"/>
            <a:r>
              <a:rPr lang="en-GB" sz="1650" dirty="0">
                <a:solidFill>
                  <a:srgbClr val="12284C"/>
                </a:solidFill>
                <a:latin typeface="Arial" panose="020B0604020202020204"/>
              </a:rPr>
              <a:t>We  plan to be ready to meet new councillors from Tuesday 12 May, but the Welcome Pack will provide more information and timing of events being held that day and the rest of the week. </a:t>
            </a:r>
            <a:endParaRPr lang="en-GB" sz="1350" dirty="0">
              <a:solidFill>
                <a:srgbClr val="12284C"/>
              </a:solidFill>
              <a:latin typeface="Arial" panose="020B0604020202020204"/>
            </a:endParaRPr>
          </a:p>
          <a:p>
            <a:pPr defTabSz="685800"/>
            <a:endParaRPr lang="en-GB" sz="1650" dirty="0">
              <a:solidFill>
                <a:srgbClr val="12284C"/>
              </a:solidFill>
              <a:latin typeface="Arial" panose="020B0604020202020204"/>
            </a:endParaRPr>
          </a:p>
          <a:p>
            <a:pPr defTabSz="685800"/>
            <a:r>
              <a:rPr lang="en-GB" sz="1650" dirty="0">
                <a:solidFill>
                  <a:srgbClr val="12284C"/>
                </a:solidFill>
                <a:latin typeface="Arial" panose="020B0604020202020204"/>
              </a:rPr>
              <a:t>Included will be a letter from </a:t>
            </a:r>
            <a:r>
              <a:rPr lang="en-GB" sz="1650" dirty="0">
                <a:solidFill>
                  <a:srgbClr val="12284C"/>
                </a:solidFill>
                <a:latin typeface="Arial" panose="020B0604020202020204"/>
                <a:ea typeface="Calibri"/>
                <a:cs typeface="Calibri"/>
              </a:rPr>
              <a:t>NCC Chief Executive, </a:t>
            </a:r>
            <a:r>
              <a:rPr lang="en-GB" sz="1650" dirty="0">
                <a:solidFill>
                  <a:srgbClr val="12284C"/>
                </a:solidFill>
                <a:latin typeface="Arial" panose="020B0604020202020204"/>
              </a:rPr>
              <a:t>Tom McCabe, together with a number of forms which you will need to complete and bring with you to your induction. There will also be contact information if you need to speak to us before you come in.</a:t>
            </a:r>
            <a:endParaRPr lang="en-GB" sz="1650" dirty="0">
              <a:solidFill>
                <a:srgbClr val="12284C"/>
              </a:solidFill>
              <a:latin typeface="Arial" panose="020B0604020202020204"/>
              <a:cs typeface="Arial"/>
            </a:endParaRPr>
          </a:p>
          <a:p>
            <a:pPr defTabSz="685800"/>
            <a:endParaRPr lang="en-GB" sz="1650" dirty="0">
              <a:solidFill>
                <a:srgbClr val="12284C"/>
              </a:solidFill>
              <a:latin typeface="Arial" panose="020B0604020202020204"/>
            </a:endParaRPr>
          </a:p>
        </p:txBody>
      </p:sp>
    </p:spTree>
    <p:extLst>
      <p:ext uri="{BB962C8B-B14F-4D97-AF65-F5344CB8AC3E}">
        <p14:creationId xmlns:p14="http://schemas.microsoft.com/office/powerpoint/2010/main" val="321916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a:t>Election Timetable</a:t>
            </a:r>
            <a:endParaRPr lang="en-US" sz="2800" dirty="0"/>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898525"/>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Electoral Commission website (full timetable)</a:t>
            </a:r>
          </a:p>
          <a:p>
            <a:pPr marL="285750" indent="-285750">
              <a:spcBef>
                <a:spcPts val="1200"/>
              </a:spcBef>
              <a:buFont typeface="Arial" panose="020B0604020202020204" pitchFamily="34" charset="0"/>
              <a:buChar char="•"/>
            </a:pPr>
            <a:endParaRPr lang="en-US" sz="1800" dirty="0"/>
          </a:p>
          <a:p>
            <a:pPr marL="285750" indent="-285750">
              <a:spcBef>
                <a:spcPts val="600"/>
              </a:spcBef>
              <a:buFont typeface="Arial" panose="020B0604020202020204" pitchFamily="34" charset="0"/>
              <a:buChar char="•"/>
            </a:pPr>
            <a:r>
              <a:rPr lang="en-US" sz="1800" dirty="0"/>
              <a:t>Notice of Election</a:t>
            </a:r>
            <a:r>
              <a:rPr lang="en-US" sz="1600" dirty="0"/>
              <a:t>							Friday 27 March</a:t>
            </a:r>
          </a:p>
          <a:p>
            <a:pPr marL="285750" indent="-285750">
              <a:spcBef>
                <a:spcPts val="600"/>
              </a:spcBef>
              <a:buFont typeface="Arial" panose="020B0604020202020204" pitchFamily="34" charset="0"/>
              <a:buChar char="•"/>
            </a:pPr>
            <a:r>
              <a:rPr lang="en-US" sz="1800" dirty="0"/>
              <a:t>Close of Nominations / Withdrawals</a:t>
            </a:r>
            <a:r>
              <a:rPr lang="en-US" sz="1600" dirty="0"/>
              <a:t>		Thursday 9 April </a:t>
            </a:r>
            <a:r>
              <a:rPr lang="en-US" sz="1600" b="0" dirty="0"/>
              <a:t>(4pm)</a:t>
            </a:r>
          </a:p>
          <a:p>
            <a:pPr marL="285750" indent="-285750">
              <a:spcBef>
                <a:spcPts val="600"/>
              </a:spcBef>
              <a:buFont typeface="Arial" panose="020B0604020202020204" pitchFamily="34" charset="0"/>
              <a:buChar char="•"/>
            </a:pPr>
            <a:r>
              <a:rPr lang="en-US" sz="1800" dirty="0"/>
              <a:t>Statement of Persons Nominated</a:t>
            </a:r>
            <a:r>
              <a:rPr lang="en-US" sz="1600" dirty="0"/>
              <a:t>			Friday 10 April </a:t>
            </a:r>
            <a:r>
              <a:rPr lang="en-US" sz="1600" b="0" dirty="0"/>
              <a:t>(4pm)</a:t>
            </a:r>
          </a:p>
          <a:p>
            <a:pPr marL="285750" indent="-285750">
              <a:spcBef>
                <a:spcPts val="600"/>
              </a:spcBef>
              <a:buFont typeface="Arial" panose="020B0604020202020204" pitchFamily="34" charset="0"/>
              <a:buChar char="•"/>
            </a:pPr>
            <a:r>
              <a:rPr lang="en-US" sz="1800" dirty="0"/>
              <a:t>Election Registration Deadline</a:t>
            </a:r>
            <a:r>
              <a:rPr lang="en-US" sz="1600" dirty="0"/>
              <a:t>				Monday 20 April</a:t>
            </a:r>
          </a:p>
          <a:p>
            <a:pPr marL="285750" indent="-285750">
              <a:spcBef>
                <a:spcPts val="600"/>
              </a:spcBef>
              <a:buFont typeface="Arial" panose="020B0604020202020204" pitchFamily="34" charset="0"/>
              <a:buChar char="•"/>
            </a:pPr>
            <a:r>
              <a:rPr lang="en-US" sz="1800" dirty="0"/>
              <a:t>Postal Vote Application Deadline</a:t>
            </a:r>
            <a:r>
              <a:rPr lang="en-US" sz="1600" dirty="0"/>
              <a:t>			Tuesday 21 April </a:t>
            </a:r>
            <a:r>
              <a:rPr lang="en-US" sz="1600" b="0" dirty="0"/>
              <a:t>(5pm)</a:t>
            </a:r>
          </a:p>
          <a:p>
            <a:pPr marL="285750" indent="-285750">
              <a:spcBef>
                <a:spcPts val="600"/>
              </a:spcBef>
              <a:buFont typeface="Arial" panose="020B0604020202020204" pitchFamily="34" charset="0"/>
              <a:buChar char="•"/>
            </a:pPr>
            <a:r>
              <a:rPr lang="en-US" sz="1600" dirty="0"/>
              <a:t>Photo-ID VAC Application Deadline			Tuesday 28 April </a:t>
            </a:r>
            <a:r>
              <a:rPr lang="en-US" sz="1600" b="0" dirty="0"/>
              <a:t>(5pm)</a:t>
            </a:r>
          </a:p>
          <a:p>
            <a:pPr marL="285750" indent="-285750">
              <a:spcBef>
                <a:spcPts val="600"/>
              </a:spcBef>
              <a:buFont typeface="Arial" panose="020B0604020202020204" pitchFamily="34" charset="0"/>
              <a:buChar char="•"/>
            </a:pPr>
            <a:r>
              <a:rPr lang="en-US" sz="1800" dirty="0"/>
              <a:t>Counting / Polling Agents Deadline</a:t>
            </a:r>
            <a:r>
              <a:rPr lang="en-US" sz="1600" dirty="0"/>
              <a:t>			Wednesday 29 April</a:t>
            </a:r>
          </a:p>
          <a:p>
            <a:pPr marL="285750" indent="-285750">
              <a:spcBef>
                <a:spcPts val="600"/>
              </a:spcBef>
              <a:buFont typeface="Arial" panose="020B0604020202020204" pitchFamily="34" charset="0"/>
              <a:buChar char="•"/>
            </a:pPr>
            <a:r>
              <a:rPr lang="en-US" sz="1800" dirty="0"/>
              <a:t>Replacement Postal Votes </a:t>
            </a:r>
            <a:r>
              <a:rPr lang="en-US" sz="1600" dirty="0"/>
              <a:t>(first date)		Thursday 30 April</a:t>
            </a:r>
          </a:p>
          <a:p>
            <a:pPr marL="285750" indent="-285750">
              <a:spcBef>
                <a:spcPts val="600"/>
              </a:spcBef>
              <a:buFont typeface="Arial" panose="020B0604020202020204" pitchFamily="34" charset="0"/>
              <a:buChar char="•"/>
            </a:pPr>
            <a:r>
              <a:rPr lang="en-US" sz="1800" dirty="0"/>
              <a:t>Candidate Expenses Deadline</a:t>
            </a:r>
            <a:r>
              <a:rPr lang="en-US" sz="1600" dirty="0"/>
              <a:t>				Friday 12 June </a:t>
            </a:r>
            <a:endParaRPr lang="en-US" sz="1600" b="0" dirty="0"/>
          </a:p>
          <a:p>
            <a:pPr marL="285750" indent="-285750">
              <a:spcBef>
                <a:spcPts val="12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2924381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Candidate Expenses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Deadline: Friday 12 June</a:t>
            </a:r>
          </a:p>
          <a:p>
            <a:pPr marL="285750" indent="-285750">
              <a:spcBef>
                <a:spcPts val="1200"/>
              </a:spcBef>
              <a:buFont typeface="Arial" panose="020B0604020202020204" pitchFamily="34" charset="0"/>
              <a:buChar char="•"/>
            </a:pPr>
            <a:r>
              <a:rPr lang="en-US" sz="1800" dirty="0"/>
              <a:t>Submit to the Returning Officer (Caroline Clarke @ NCC)</a:t>
            </a:r>
          </a:p>
          <a:p>
            <a:pPr marL="285750" indent="-285750">
              <a:spcBef>
                <a:spcPts val="1200"/>
              </a:spcBef>
              <a:buFont typeface="Arial" panose="020B0604020202020204" pitchFamily="34" charset="0"/>
              <a:buChar char="•"/>
            </a:pPr>
            <a:r>
              <a:rPr lang="en-US" sz="1800" dirty="0"/>
              <a:t>Must submit even if NIL expenses were incurred</a:t>
            </a:r>
          </a:p>
          <a:p>
            <a:pPr marL="285750" indent="-285750">
              <a:spcBef>
                <a:spcPts val="1200"/>
              </a:spcBef>
              <a:buFont typeface="Arial" panose="020B0604020202020204" pitchFamily="34" charset="0"/>
              <a:buChar char="•"/>
            </a:pPr>
            <a:r>
              <a:rPr lang="en-US" sz="1800" dirty="0"/>
              <a:t>Remember Agent &amp; Candidate’s Declaration</a:t>
            </a:r>
          </a:p>
          <a:p>
            <a:pPr marL="285750" indent="-285750">
              <a:spcBef>
                <a:spcPts val="1200"/>
              </a:spcBef>
              <a:buFont typeface="Arial" panose="020B0604020202020204" pitchFamily="34" charset="0"/>
              <a:buChar char="•"/>
            </a:pPr>
            <a:r>
              <a:rPr lang="en-US" sz="1800" dirty="0"/>
              <a:t>Available for public inspection</a:t>
            </a:r>
          </a:p>
          <a:p>
            <a:pPr marL="285750" indent="-285750">
              <a:spcBef>
                <a:spcPts val="1200"/>
              </a:spcBef>
              <a:buFont typeface="Arial" panose="020B0604020202020204" pitchFamily="34" charset="0"/>
              <a:buChar char="•"/>
            </a:pPr>
            <a:r>
              <a:rPr lang="en-US" sz="1800" dirty="0"/>
              <a:t>Responsibility of Election Agent (or Candidate)</a:t>
            </a:r>
          </a:p>
          <a:p>
            <a:pPr marL="285750" indent="-285750">
              <a:spcBef>
                <a:spcPts val="1200"/>
              </a:spcBef>
              <a:buFont typeface="Arial" panose="020B0604020202020204" pitchFamily="34" charset="0"/>
              <a:buChar char="•"/>
            </a:pPr>
            <a:r>
              <a:rPr lang="en-US" sz="1800" u="sng" dirty="0"/>
              <a:t>Check Electoral Commission Guidance</a:t>
            </a:r>
          </a:p>
        </p:txBody>
      </p:sp>
    </p:spTree>
    <p:extLst>
      <p:ext uri="{BB962C8B-B14F-4D97-AF65-F5344CB8AC3E}">
        <p14:creationId xmlns:p14="http://schemas.microsoft.com/office/powerpoint/2010/main" val="2457366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Candidate Expenses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800" dirty="0"/>
              <a:t>Fixed amount of </a:t>
            </a:r>
            <a:r>
              <a:rPr lang="en-US" sz="1800" dirty="0">
                <a:solidFill>
                  <a:srgbClr val="94F8FF"/>
                </a:solidFill>
              </a:rPr>
              <a:t>£960 per Division + additional 8p per Registered Elector</a:t>
            </a:r>
          </a:p>
          <a:p>
            <a:pPr marL="285750" indent="-285750">
              <a:spcBef>
                <a:spcPts val="1200"/>
              </a:spcBef>
              <a:buFont typeface="Arial" panose="020B0604020202020204" pitchFamily="34" charset="0"/>
              <a:buChar char="•"/>
            </a:pPr>
            <a:r>
              <a:rPr lang="en-US" sz="1800" dirty="0"/>
              <a:t>Eligible electorate figure on </a:t>
            </a:r>
            <a:r>
              <a:rPr lang="en-US" sz="1800" u="sng" dirty="0"/>
              <a:t>27 March 2026</a:t>
            </a:r>
            <a:r>
              <a:rPr lang="en-US" sz="1800" dirty="0"/>
              <a:t> (Notice of Election)</a:t>
            </a:r>
          </a:p>
          <a:p>
            <a:pPr marL="285750" indent="-285750">
              <a:spcBef>
                <a:spcPts val="1200"/>
              </a:spcBef>
              <a:buFont typeface="Arial" panose="020B0604020202020204" pitchFamily="34" charset="0"/>
              <a:buChar char="•"/>
            </a:pPr>
            <a:endParaRPr lang="en-US" sz="1800" dirty="0"/>
          </a:p>
          <a:p>
            <a:pPr marL="285750" indent="-285750">
              <a:spcBef>
                <a:spcPts val="1200"/>
              </a:spcBef>
              <a:buFont typeface="Arial" panose="020B0604020202020204" pitchFamily="34" charset="0"/>
              <a:buChar char="•"/>
            </a:pPr>
            <a:r>
              <a:rPr lang="en-US" sz="1800" dirty="0">
                <a:solidFill>
                  <a:srgbClr val="FFC000"/>
                </a:solidFill>
              </a:rPr>
              <a:t>Example ONLY: £960 + (8,000 x 0.08) = £1,600</a:t>
            </a:r>
          </a:p>
          <a:p>
            <a:pPr>
              <a:spcBef>
                <a:spcPts val="1200"/>
              </a:spcBef>
            </a:pPr>
            <a:endParaRPr lang="en-US" sz="1800" dirty="0"/>
          </a:p>
        </p:txBody>
      </p:sp>
    </p:spTree>
    <p:extLst>
      <p:ext uri="{BB962C8B-B14F-4D97-AF65-F5344CB8AC3E}">
        <p14:creationId xmlns:p14="http://schemas.microsoft.com/office/powerpoint/2010/main" val="996152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85061"/>
            <a:ext cx="8433999" cy="609596"/>
          </a:xfrm>
        </p:spPr>
        <p:txBody>
          <a:bodyPr/>
          <a:lstStyle/>
          <a:p>
            <a:r>
              <a:rPr lang="en-US" sz="2800" dirty="0"/>
              <a:t>Contact Details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1104457"/>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marL="285750" indent="-285750">
              <a:spcBef>
                <a:spcPts val="1200"/>
              </a:spcBef>
              <a:buFont typeface="Arial" panose="020B0604020202020204" pitchFamily="34" charset="0"/>
              <a:buChar char="•"/>
            </a:pPr>
            <a:r>
              <a:rPr lang="en-US" sz="1600" dirty="0"/>
              <a:t>General contact details (BCKLWN Electoral Services):</a:t>
            </a:r>
          </a:p>
          <a:p>
            <a:pPr marL="742950" lvl="1" indent="-285750">
              <a:spcBef>
                <a:spcPts val="600"/>
              </a:spcBef>
              <a:buFont typeface="Courier New" panose="02070309020205020404" pitchFamily="49" charset="0"/>
              <a:buChar char="o"/>
            </a:pPr>
            <a:r>
              <a:rPr lang="en-US" sz="1600" dirty="0">
                <a:solidFill>
                  <a:schemeClr val="tx1">
                    <a:lumMod val="20000"/>
                    <a:lumOff val="80000"/>
                  </a:schemeClr>
                </a:solidFill>
              </a:rPr>
              <a:t>E-mail:  	elections@west-norfolk.gov.uk</a:t>
            </a:r>
          </a:p>
          <a:p>
            <a:pPr marL="742950" lvl="1" indent="-285750">
              <a:spcBef>
                <a:spcPts val="600"/>
              </a:spcBef>
              <a:buFont typeface="Courier New" panose="02070309020205020404" pitchFamily="49" charset="0"/>
              <a:buChar char="o"/>
            </a:pPr>
            <a:r>
              <a:rPr lang="en-US" sz="1600" dirty="0">
                <a:solidFill>
                  <a:schemeClr val="tx1">
                    <a:lumMod val="20000"/>
                    <a:lumOff val="80000"/>
                  </a:schemeClr>
                </a:solidFill>
              </a:rPr>
              <a:t>Tel:		01553 616773</a:t>
            </a:r>
          </a:p>
          <a:p>
            <a:pPr marL="285750" indent="-285750">
              <a:spcBef>
                <a:spcPts val="1200"/>
              </a:spcBef>
              <a:buFont typeface="Arial" panose="020B0604020202020204" pitchFamily="34" charset="0"/>
              <a:buChar char="•"/>
            </a:pPr>
            <a:r>
              <a:rPr lang="en-US" sz="1600" dirty="0"/>
              <a:t>Kate Blakemore ( DRO ):</a:t>
            </a:r>
          </a:p>
          <a:p>
            <a:pPr marL="742950" lvl="1" indent="-285750">
              <a:spcBef>
                <a:spcPts val="600"/>
              </a:spcBef>
              <a:buFont typeface="Courier New" panose="02070309020205020404" pitchFamily="49" charset="0"/>
              <a:buChar char="o"/>
            </a:pPr>
            <a:r>
              <a:rPr lang="en-US" sz="1600" dirty="0">
                <a:solidFill>
                  <a:schemeClr val="tx1">
                    <a:lumMod val="20000"/>
                    <a:lumOff val="80000"/>
                  </a:schemeClr>
                </a:solidFill>
              </a:rPr>
              <a:t>E-mail:  	kate.blakemore@west-norfolk.gov.uk</a:t>
            </a:r>
          </a:p>
          <a:p>
            <a:pPr marL="742950" lvl="1" indent="-285750">
              <a:spcBef>
                <a:spcPts val="600"/>
              </a:spcBef>
              <a:buFont typeface="Courier New" panose="02070309020205020404" pitchFamily="49" charset="0"/>
              <a:buChar char="o"/>
            </a:pPr>
            <a:r>
              <a:rPr lang="en-US" sz="1600" dirty="0">
                <a:solidFill>
                  <a:schemeClr val="tx1">
                    <a:lumMod val="20000"/>
                    <a:lumOff val="80000"/>
                  </a:schemeClr>
                </a:solidFill>
              </a:rPr>
              <a:t>Tel:		01553 616245</a:t>
            </a:r>
          </a:p>
          <a:p>
            <a:pPr marL="285750" indent="-285750">
              <a:spcBef>
                <a:spcPts val="1200"/>
              </a:spcBef>
              <a:buFont typeface="Arial" panose="020B0604020202020204" pitchFamily="34" charset="0"/>
              <a:buChar char="•"/>
            </a:pPr>
            <a:r>
              <a:rPr lang="en-US" sz="1600" dirty="0"/>
              <a:t>Andrew Barrett ( ESM / ADRO ):</a:t>
            </a:r>
          </a:p>
          <a:p>
            <a:pPr marL="742950" lvl="1" indent="-285750">
              <a:spcBef>
                <a:spcPts val="600"/>
              </a:spcBef>
              <a:buFont typeface="Courier New" panose="02070309020205020404" pitchFamily="49" charset="0"/>
              <a:buChar char="o"/>
            </a:pPr>
            <a:r>
              <a:rPr lang="en-US" sz="1600" dirty="0">
                <a:solidFill>
                  <a:schemeClr val="tx1">
                    <a:lumMod val="20000"/>
                    <a:lumOff val="80000"/>
                  </a:schemeClr>
                </a:solidFill>
              </a:rPr>
              <a:t>E-mail:  	andrew.barrett@west-norfolk.gov.uk</a:t>
            </a:r>
          </a:p>
          <a:p>
            <a:pPr marL="742950" lvl="1" indent="-285750">
              <a:spcBef>
                <a:spcPts val="600"/>
              </a:spcBef>
              <a:buFont typeface="Courier New" panose="02070309020205020404" pitchFamily="49" charset="0"/>
              <a:buChar char="o"/>
            </a:pPr>
            <a:r>
              <a:rPr lang="en-US" sz="1600" dirty="0">
                <a:solidFill>
                  <a:schemeClr val="tx1">
                    <a:lumMod val="20000"/>
                    <a:lumOff val="80000"/>
                  </a:schemeClr>
                </a:solidFill>
              </a:rPr>
              <a:t>Tel:		01553 616306</a:t>
            </a:r>
          </a:p>
          <a:p>
            <a:pPr marL="742950" lvl="1" indent="-285750">
              <a:spcBef>
                <a:spcPts val="1200"/>
              </a:spcBef>
              <a:buFont typeface="Arial" panose="020B0604020202020204" pitchFamily="34" charset="0"/>
              <a:buChar char="•"/>
            </a:pPr>
            <a:endParaRPr lang="en-US" sz="100" dirty="0"/>
          </a:p>
        </p:txBody>
      </p:sp>
    </p:spTree>
    <p:extLst>
      <p:ext uri="{BB962C8B-B14F-4D97-AF65-F5344CB8AC3E}">
        <p14:creationId xmlns:p14="http://schemas.microsoft.com/office/powerpoint/2010/main" val="4287949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1333500" y="1054100"/>
            <a:ext cx="7099300" cy="316865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endParaRPr lang="en-US" sz="1800" dirty="0"/>
          </a:p>
        </p:txBody>
      </p:sp>
      <p:sp>
        <p:nvSpPr>
          <p:cNvPr id="5" name="Title 1">
            <a:extLst>
              <a:ext uri="{FF2B5EF4-FFF2-40B4-BE49-F238E27FC236}">
                <a16:creationId xmlns:a16="http://schemas.microsoft.com/office/drawing/2014/main" id="{69C08216-CBC0-45C0-BE3C-EA5F0A38F7F0}"/>
              </a:ext>
            </a:extLst>
          </p:cNvPr>
          <p:cNvSpPr txBox="1">
            <a:spLocks/>
          </p:cNvSpPr>
          <p:nvPr/>
        </p:nvSpPr>
        <p:spPr>
          <a:xfrm>
            <a:off x="1170432" y="620776"/>
            <a:ext cx="6451600" cy="316865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lgn="ctr">
              <a:spcBef>
                <a:spcPts val="1200"/>
              </a:spcBef>
            </a:pPr>
            <a:r>
              <a:rPr lang="en-US" sz="3200" dirty="0"/>
              <a:t>End of presentation</a:t>
            </a:r>
          </a:p>
          <a:p>
            <a:pPr algn="ctr">
              <a:spcBef>
                <a:spcPts val="1200"/>
              </a:spcBef>
            </a:pPr>
            <a:endParaRPr lang="en-US" sz="2800" dirty="0"/>
          </a:p>
          <a:p>
            <a:pPr algn="ctr">
              <a:spcBef>
                <a:spcPts val="1200"/>
              </a:spcBef>
            </a:pPr>
            <a:r>
              <a:rPr lang="en-US" sz="2400" dirty="0"/>
              <a:t>Any other questions?</a:t>
            </a:r>
          </a:p>
        </p:txBody>
      </p:sp>
    </p:spTree>
    <p:extLst>
      <p:ext uri="{BB962C8B-B14F-4D97-AF65-F5344CB8AC3E}">
        <p14:creationId xmlns:p14="http://schemas.microsoft.com/office/powerpoint/2010/main" val="246616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r>
              <a:rPr lang="en-US" sz="1800" dirty="0"/>
              <a:t>	</a:t>
            </a:r>
          </a:p>
          <a:p>
            <a:pPr>
              <a:spcBef>
                <a:spcPts val="1200"/>
              </a:spcBef>
            </a:pPr>
            <a:endParaRPr lang="en-US" sz="1800" dirty="0"/>
          </a:p>
        </p:txBody>
      </p:sp>
      <p:pic>
        <p:nvPicPr>
          <p:cNvPr id="12" name="Picture 11" descr="A map with different colored lines&#10;&#10;Description automatically generated">
            <a:extLst>
              <a:ext uri="{FF2B5EF4-FFF2-40B4-BE49-F238E27FC236}">
                <a16:creationId xmlns:a16="http://schemas.microsoft.com/office/drawing/2014/main" id="{81D90ABA-AEC3-FC2A-35C0-477A3704570A}"/>
              </a:ext>
            </a:extLst>
          </p:cNvPr>
          <p:cNvPicPr>
            <a:picLocks noChangeAspect="1"/>
          </p:cNvPicPr>
          <p:nvPr/>
        </p:nvPicPr>
        <p:blipFill>
          <a:blip r:embed="rId3"/>
          <a:stretch>
            <a:fillRect/>
          </a:stretch>
        </p:blipFill>
        <p:spPr>
          <a:xfrm>
            <a:off x="0" y="30923"/>
            <a:ext cx="9144000" cy="5081653"/>
          </a:xfrm>
          <a:prstGeom prst="rect">
            <a:avLst/>
          </a:prstGeom>
        </p:spPr>
      </p:pic>
    </p:spTree>
    <p:extLst>
      <p:ext uri="{BB962C8B-B14F-4D97-AF65-F5344CB8AC3E}">
        <p14:creationId xmlns:p14="http://schemas.microsoft.com/office/powerpoint/2010/main" val="317381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Existing NCC Boundaries – 14 Divisions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r>
              <a:rPr lang="en-US" sz="1800" dirty="0"/>
              <a:t>	</a:t>
            </a:r>
          </a:p>
          <a:p>
            <a:pPr>
              <a:spcBef>
                <a:spcPts val="1200"/>
              </a:spcBef>
            </a:pPr>
            <a:endParaRPr lang="en-US" sz="1800" dirty="0"/>
          </a:p>
        </p:txBody>
      </p:sp>
      <p:graphicFrame>
        <p:nvGraphicFramePr>
          <p:cNvPr id="5" name="Table 4">
            <a:extLst>
              <a:ext uri="{FF2B5EF4-FFF2-40B4-BE49-F238E27FC236}">
                <a16:creationId xmlns:a16="http://schemas.microsoft.com/office/drawing/2014/main" id="{636B88EF-27C2-1EB0-249F-35846B314B0C}"/>
              </a:ext>
            </a:extLst>
          </p:cNvPr>
          <p:cNvGraphicFramePr>
            <a:graphicFrameLocks noGrp="1"/>
          </p:cNvGraphicFramePr>
          <p:nvPr>
            <p:extLst>
              <p:ext uri="{D42A27DB-BD31-4B8C-83A1-F6EECF244321}">
                <p14:modId xmlns:p14="http://schemas.microsoft.com/office/powerpoint/2010/main" val="3974879341"/>
              </p:ext>
            </p:extLst>
          </p:nvPr>
        </p:nvGraphicFramePr>
        <p:xfrm>
          <a:off x="964800" y="942340"/>
          <a:ext cx="6847200" cy="3190460"/>
        </p:xfrm>
        <a:graphic>
          <a:graphicData uri="http://schemas.openxmlformats.org/drawingml/2006/table">
            <a:tbl>
              <a:tblPr firstRow="1" bandRow="1"/>
              <a:tblGrid>
                <a:gridCol w="3423600">
                  <a:extLst>
                    <a:ext uri="{9D8B030D-6E8A-4147-A177-3AD203B41FA5}">
                      <a16:colId xmlns:a16="http://schemas.microsoft.com/office/drawing/2014/main" val="2173686058"/>
                    </a:ext>
                  </a:extLst>
                </a:gridCol>
                <a:gridCol w="3423600">
                  <a:extLst>
                    <a:ext uri="{9D8B030D-6E8A-4147-A177-3AD203B41FA5}">
                      <a16:colId xmlns:a16="http://schemas.microsoft.com/office/drawing/2014/main" val="2682620319"/>
                    </a:ext>
                  </a:extLst>
                </a:gridCol>
              </a:tblGrid>
              <a:tr h="455780">
                <a:tc>
                  <a:txBody>
                    <a:bodyPr/>
                    <a:lstStyle/>
                    <a:p>
                      <a:pPr algn="ctr"/>
                      <a:r>
                        <a:rPr lang="en-GB" sz="1400" b="1" dirty="0">
                          <a:solidFill>
                            <a:schemeClr val="bg1"/>
                          </a:solidFill>
                        </a:rPr>
                        <a:t>Clenchwarton &amp; King’s Lynn South</a:t>
                      </a:r>
                    </a:p>
                  </a:txBody>
                  <a:tcPr anchor="ctr"/>
                </a:tc>
                <a:tc>
                  <a:txBody>
                    <a:bodyPr/>
                    <a:lstStyle/>
                    <a:p>
                      <a:pPr algn="ctr"/>
                      <a:r>
                        <a:rPr lang="en-GB" sz="1400" b="1" dirty="0" err="1">
                          <a:solidFill>
                            <a:schemeClr val="bg1"/>
                          </a:solidFill>
                        </a:rPr>
                        <a:t>Dersingham</a:t>
                      </a:r>
                      <a:endParaRPr lang="en-GB" sz="1400" b="1" dirty="0">
                        <a:solidFill>
                          <a:schemeClr val="bg1"/>
                        </a:solidFill>
                      </a:endParaRPr>
                    </a:p>
                  </a:txBody>
                  <a:tcPr anchor="ctr"/>
                </a:tc>
                <a:extLst>
                  <a:ext uri="{0D108BD9-81ED-4DB2-BD59-A6C34878D82A}">
                    <a16:rowId xmlns:a16="http://schemas.microsoft.com/office/drawing/2014/main" val="215813031"/>
                  </a:ext>
                </a:extLst>
              </a:tr>
              <a:tr h="455780">
                <a:tc>
                  <a:txBody>
                    <a:bodyPr/>
                    <a:lstStyle/>
                    <a:p>
                      <a:pPr algn="ctr"/>
                      <a:r>
                        <a:rPr lang="en-GB" sz="1400" b="1" dirty="0">
                          <a:solidFill>
                            <a:schemeClr val="bg1"/>
                          </a:solidFill>
                        </a:rPr>
                        <a:t>Docking</a:t>
                      </a:r>
                    </a:p>
                  </a:txBody>
                  <a:tcPr anchor="ctr"/>
                </a:tc>
                <a:tc>
                  <a:txBody>
                    <a:bodyPr/>
                    <a:lstStyle/>
                    <a:p>
                      <a:pPr algn="ctr"/>
                      <a:r>
                        <a:rPr lang="en-GB" sz="1400" b="1" dirty="0">
                          <a:solidFill>
                            <a:schemeClr val="bg1"/>
                          </a:solidFill>
                        </a:rPr>
                        <a:t>Downham Market</a:t>
                      </a:r>
                    </a:p>
                  </a:txBody>
                  <a:tcPr anchor="ctr"/>
                </a:tc>
                <a:extLst>
                  <a:ext uri="{0D108BD9-81ED-4DB2-BD59-A6C34878D82A}">
                    <a16:rowId xmlns:a16="http://schemas.microsoft.com/office/drawing/2014/main" val="1330447745"/>
                  </a:ext>
                </a:extLst>
              </a:tr>
              <a:tr h="455780">
                <a:tc>
                  <a:txBody>
                    <a:bodyPr/>
                    <a:lstStyle/>
                    <a:p>
                      <a:pPr algn="ctr"/>
                      <a:r>
                        <a:rPr lang="en-GB" sz="1400" b="1" dirty="0" err="1">
                          <a:solidFill>
                            <a:schemeClr val="bg1"/>
                          </a:solidFill>
                        </a:rPr>
                        <a:t>Feltwell</a:t>
                      </a:r>
                      <a:endParaRPr lang="en-GB" sz="1400" b="1" dirty="0">
                        <a:solidFill>
                          <a:schemeClr val="bg1"/>
                        </a:solidFill>
                      </a:endParaRPr>
                    </a:p>
                  </a:txBody>
                  <a:tcPr anchor="ctr"/>
                </a:tc>
                <a:tc>
                  <a:txBody>
                    <a:bodyPr/>
                    <a:lstStyle/>
                    <a:p>
                      <a:pPr algn="ctr"/>
                      <a:r>
                        <a:rPr lang="en-GB" sz="1400" b="1" dirty="0">
                          <a:solidFill>
                            <a:schemeClr val="bg1"/>
                          </a:solidFill>
                        </a:rPr>
                        <a:t>Fincham *</a:t>
                      </a:r>
                    </a:p>
                  </a:txBody>
                  <a:tcPr anchor="ctr"/>
                </a:tc>
                <a:extLst>
                  <a:ext uri="{0D108BD9-81ED-4DB2-BD59-A6C34878D82A}">
                    <a16:rowId xmlns:a16="http://schemas.microsoft.com/office/drawing/2014/main" val="2580890735"/>
                  </a:ext>
                </a:extLst>
              </a:tr>
              <a:tr h="455780">
                <a:tc>
                  <a:txBody>
                    <a:bodyPr/>
                    <a:lstStyle/>
                    <a:p>
                      <a:pPr algn="ctr"/>
                      <a:r>
                        <a:rPr lang="en-GB" sz="1400" b="1" dirty="0">
                          <a:solidFill>
                            <a:schemeClr val="bg1"/>
                          </a:solidFill>
                        </a:rPr>
                        <a:t>Freebridge Lynn</a:t>
                      </a:r>
                    </a:p>
                  </a:txBody>
                  <a:tcPr anchor="ctr"/>
                </a:tc>
                <a:tc>
                  <a:txBody>
                    <a:bodyPr/>
                    <a:lstStyle/>
                    <a:p>
                      <a:pPr algn="ctr"/>
                      <a:r>
                        <a:rPr lang="en-GB" sz="1400" b="1" dirty="0">
                          <a:solidFill>
                            <a:schemeClr val="bg1"/>
                          </a:solidFill>
                        </a:rPr>
                        <a:t>Gayton &amp; Nar Valley *</a:t>
                      </a:r>
                    </a:p>
                  </a:txBody>
                  <a:tcPr anchor="ctr"/>
                </a:tc>
                <a:extLst>
                  <a:ext uri="{0D108BD9-81ED-4DB2-BD59-A6C34878D82A}">
                    <a16:rowId xmlns:a16="http://schemas.microsoft.com/office/drawing/2014/main" val="1668264310"/>
                  </a:ext>
                </a:extLst>
              </a:tr>
              <a:tr h="455780">
                <a:tc>
                  <a:txBody>
                    <a:bodyPr/>
                    <a:lstStyle/>
                    <a:p>
                      <a:pPr algn="ctr"/>
                      <a:r>
                        <a:rPr lang="en-GB" sz="1400" b="1" dirty="0" err="1">
                          <a:solidFill>
                            <a:schemeClr val="bg1"/>
                          </a:solidFill>
                        </a:rPr>
                        <a:t>Gaywood</a:t>
                      </a:r>
                      <a:r>
                        <a:rPr lang="en-GB" sz="1400" b="1" dirty="0">
                          <a:solidFill>
                            <a:schemeClr val="bg1"/>
                          </a:solidFill>
                        </a:rPr>
                        <a:t> North &amp; Central</a:t>
                      </a:r>
                    </a:p>
                  </a:txBody>
                  <a:tcPr anchor="ctr"/>
                </a:tc>
                <a:tc>
                  <a:txBody>
                    <a:bodyPr/>
                    <a:lstStyle/>
                    <a:p>
                      <a:pPr algn="ctr"/>
                      <a:r>
                        <a:rPr lang="en-GB" sz="1400" b="1" dirty="0" err="1">
                          <a:solidFill>
                            <a:schemeClr val="bg1"/>
                          </a:solidFill>
                        </a:rPr>
                        <a:t>Gaywood</a:t>
                      </a:r>
                      <a:r>
                        <a:rPr lang="en-GB" sz="1400" b="1" dirty="0">
                          <a:solidFill>
                            <a:schemeClr val="bg1"/>
                          </a:solidFill>
                        </a:rPr>
                        <a:t> South</a:t>
                      </a:r>
                    </a:p>
                  </a:txBody>
                  <a:tcPr anchor="ctr"/>
                </a:tc>
                <a:extLst>
                  <a:ext uri="{0D108BD9-81ED-4DB2-BD59-A6C34878D82A}">
                    <a16:rowId xmlns:a16="http://schemas.microsoft.com/office/drawing/2014/main" val="120918190"/>
                  </a:ext>
                </a:extLst>
              </a:tr>
              <a:tr h="455780">
                <a:tc>
                  <a:txBody>
                    <a:bodyPr/>
                    <a:lstStyle/>
                    <a:p>
                      <a:pPr algn="ctr"/>
                      <a:r>
                        <a:rPr lang="en-GB" sz="1400" b="1" dirty="0">
                          <a:solidFill>
                            <a:schemeClr val="bg1"/>
                          </a:solidFill>
                        </a:rPr>
                        <a:t>King’s Lynn North &amp; Central</a:t>
                      </a:r>
                    </a:p>
                  </a:txBody>
                  <a:tcPr anchor="ctr"/>
                </a:tc>
                <a:tc>
                  <a:txBody>
                    <a:bodyPr/>
                    <a:lstStyle/>
                    <a:p>
                      <a:pPr algn="ctr"/>
                      <a:r>
                        <a:rPr lang="en-GB" sz="1400" b="1" dirty="0">
                          <a:solidFill>
                            <a:schemeClr val="bg1"/>
                          </a:solidFill>
                        </a:rPr>
                        <a:t>Marshland North</a:t>
                      </a:r>
                    </a:p>
                  </a:txBody>
                  <a:tcPr anchor="ctr"/>
                </a:tc>
                <a:extLst>
                  <a:ext uri="{0D108BD9-81ED-4DB2-BD59-A6C34878D82A}">
                    <a16:rowId xmlns:a16="http://schemas.microsoft.com/office/drawing/2014/main" val="4074132813"/>
                  </a:ext>
                </a:extLst>
              </a:tr>
              <a:tr h="455780">
                <a:tc>
                  <a:txBody>
                    <a:bodyPr/>
                    <a:lstStyle/>
                    <a:p>
                      <a:pPr algn="ctr"/>
                      <a:r>
                        <a:rPr lang="en-GB" sz="1400" b="1" dirty="0">
                          <a:solidFill>
                            <a:schemeClr val="bg1"/>
                          </a:solidFill>
                        </a:rPr>
                        <a:t>Marshland South</a:t>
                      </a:r>
                    </a:p>
                  </a:txBody>
                  <a:tcPr anchor="ctr"/>
                </a:tc>
                <a:tc>
                  <a:txBody>
                    <a:bodyPr/>
                    <a:lstStyle/>
                    <a:p>
                      <a:pPr algn="ctr"/>
                      <a:r>
                        <a:rPr lang="en-GB" sz="1400" b="1" dirty="0">
                          <a:solidFill>
                            <a:schemeClr val="bg1"/>
                          </a:solidFill>
                        </a:rPr>
                        <a:t>North Coast</a:t>
                      </a:r>
                    </a:p>
                  </a:txBody>
                  <a:tcPr anchor="ctr"/>
                </a:tc>
                <a:extLst>
                  <a:ext uri="{0D108BD9-81ED-4DB2-BD59-A6C34878D82A}">
                    <a16:rowId xmlns:a16="http://schemas.microsoft.com/office/drawing/2014/main" val="1576705982"/>
                  </a:ext>
                </a:extLst>
              </a:tr>
            </a:tbl>
          </a:graphicData>
        </a:graphic>
      </p:graphicFrame>
    </p:spTree>
    <p:extLst>
      <p:ext uri="{BB962C8B-B14F-4D97-AF65-F5344CB8AC3E}">
        <p14:creationId xmlns:p14="http://schemas.microsoft.com/office/powerpoint/2010/main" val="167368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4CCB0-3E94-4AF6-120C-A1B52F64BF66}"/>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3B60582A-FEDA-FCC1-AA05-2B69F5AC1E86}"/>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94A535E7-1A92-2880-7077-EEF5F7C9D9ED}"/>
              </a:ext>
            </a:extLst>
          </p:cNvPr>
          <p:cNvSpPr>
            <a:spLocks noGrp="1"/>
          </p:cNvSpPr>
          <p:nvPr>
            <p:ph type="ctrTitle"/>
          </p:nvPr>
        </p:nvSpPr>
        <p:spPr>
          <a:xfrm>
            <a:off x="360751" y="139704"/>
            <a:ext cx="8433999" cy="609596"/>
          </a:xfrm>
        </p:spPr>
        <p:txBody>
          <a:bodyPr/>
          <a:lstStyle/>
          <a:p>
            <a:r>
              <a:rPr lang="en-US" sz="2800" u="sng" dirty="0"/>
              <a:t>NEW</a:t>
            </a:r>
            <a:r>
              <a:rPr lang="en-US" sz="2800" dirty="0"/>
              <a:t> NCC Boundaries – 14 Divisions</a:t>
            </a:r>
          </a:p>
        </p:txBody>
      </p:sp>
      <p:sp>
        <p:nvSpPr>
          <p:cNvPr id="10" name="Title 1">
            <a:extLst>
              <a:ext uri="{FF2B5EF4-FFF2-40B4-BE49-F238E27FC236}">
                <a16:creationId xmlns:a16="http://schemas.microsoft.com/office/drawing/2014/main" id="{7CC4C6A4-5A80-DA4E-45DC-084AB9929CEC}"/>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r>
              <a:rPr lang="en-US" sz="1800" dirty="0"/>
              <a:t>	</a:t>
            </a:r>
          </a:p>
          <a:p>
            <a:pPr>
              <a:spcBef>
                <a:spcPts val="1200"/>
              </a:spcBef>
            </a:pPr>
            <a:endParaRPr lang="en-US" sz="1800" dirty="0"/>
          </a:p>
        </p:txBody>
      </p:sp>
      <p:graphicFrame>
        <p:nvGraphicFramePr>
          <p:cNvPr id="5" name="Table 4">
            <a:extLst>
              <a:ext uri="{FF2B5EF4-FFF2-40B4-BE49-F238E27FC236}">
                <a16:creationId xmlns:a16="http://schemas.microsoft.com/office/drawing/2014/main" id="{F9F5DDC7-354E-20D5-9740-E570F2D20F26}"/>
              </a:ext>
            </a:extLst>
          </p:cNvPr>
          <p:cNvGraphicFramePr>
            <a:graphicFrameLocks noGrp="1"/>
          </p:cNvGraphicFramePr>
          <p:nvPr>
            <p:extLst>
              <p:ext uri="{D42A27DB-BD31-4B8C-83A1-F6EECF244321}">
                <p14:modId xmlns:p14="http://schemas.microsoft.com/office/powerpoint/2010/main" val="1715481285"/>
              </p:ext>
            </p:extLst>
          </p:nvPr>
        </p:nvGraphicFramePr>
        <p:xfrm>
          <a:off x="964800" y="942340"/>
          <a:ext cx="6847200" cy="3190460"/>
        </p:xfrm>
        <a:graphic>
          <a:graphicData uri="http://schemas.openxmlformats.org/drawingml/2006/table">
            <a:tbl>
              <a:tblPr firstRow="1" bandRow="1"/>
              <a:tblGrid>
                <a:gridCol w="3423600">
                  <a:extLst>
                    <a:ext uri="{9D8B030D-6E8A-4147-A177-3AD203B41FA5}">
                      <a16:colId xmlns:a16="http://schemas.microsoft.com/office/drawing/2014/main" val="2173686058"/>
                    </a:ext>
                  </a:extLst>
                </a:gridCol>
                <a:gridCol w="3423600">
                  <a:extLst>
                    <a:ext uri="{9D8B030D-6E8A-4147-A177-3AD203B41FA5}">
                      <a16:colId xmlns:a16="http://schemas.microsoft.com/office/drawing/2014/main" val="2682620319"/>
                    </a:ext>
                  </a:extLst>
                </a:gridCol>
              </a:tblGrid>
              <a:tr h="455780">
                <a:tc>
                  <a:txBody>
                    <a:bodyPr/>
                    <a:lstStyle/>
                    <a:p>
                      <a:pPr algn="ctr"/>
                      <a:r>
                        <a:rPr lang="en-GB" sz="1400" b="1" dirty="0">
                          <a:solidFill>
                            <a:schemeClr val="bg1"/>
                          </a:solidFill>
                        </a:rPr>
                        <a:t>Clenchwarton &amp; King’s Lynn South</a:t>
                      </a:r>
                    </a:p>
                  </a:txBody>
                  <a:tcPr anchor="ctr"/>
                </a:tc>
                <a:tc>
                  <a:txBody>
                    <a:bodyPr/>
                    <a:lstStyle/>
                    <a:p>
                      <a:pPr algn="ctr"/>
                      <a:r>
                        <a:rPr lang="en-GB" sz="1400" b="1" dirty="0" err="1">
                          <a:solidFill>
                            <a:schemeClr val="bg1"/>
                          </a:solidFill>
                        </a:rPr>
                        <a:t>Dersingham</a:t>
                      </a:r>
                      <a:endParaRPr lang="en-GB" sz="1400" b="1" dirty="0">
                        <a:solidFill>
                          <a:schemeClr val="bg1"/>
                        </a:solidFill>
                      </a:endParaRPr>
                    </a:p>
                  </a:txBody>
                  <a:tcPr anchor="ctr"/>
                </a:tc>
                <a:extLst>
                  <a:ext uri="{0D108BD9-81ED-4DB2-BD59-A6C34878D82A}">
                    <a16:rowId xmlns:a16="http://schemas.microsoft.com/office/drawing/2014/main" val="215813031"/>
                  </a:ext>
                </a:extLst>
              </a:tr>
              <a:tr h="455780">
                <a:tc>
                  <a:txBody>
                    <a:bodyPr/>
                    <a:lstStyle/>
                    <a:p>
                      <a:pPr algn="ctr"/>
                      <a:r>
                        <a:rPr lang="en-GB" sz="1400" b="1" dirty="0">
                          <a:solidFill>
                            <a:schemeClr val="bg1"/>
                          </a:solidFill>
                        </a:rPr>
                        <a:t>Docking</a:t>
                      </a:r>
                    </a:p>
                  </a:txBody>
                  <a:tcPr anchor="ctr"/>
                </a:tc>
                <a:tc>
                  <a:txBody>
                    <a:bodyPr/>
                    <a:lstStyle/>
                    <a:p>
                      <a:pPr algn="ctr"/>
                      <a:r>
                        <a:rPr lang="en-GB" sz="1400" b="1" dirty="0">
                          <a:solidFill>
                            <a:schemeClr val="bg1"/>
                          </a:solidFill>
                        </a:rPr>
                        <a:t>Downham Market</a:t>
                      </a:r>
                    </a:p>
                  </a:txBody>
                  <a:tcPr anchor="ctr"/>
                </a:tc>
                <a:extLst>
                  <a:ext uri="{0D108BD9-81ED-4DB2-BD59-A6C34878D82A}">
                    <a16:rowId xmlns:a16="http://schemas.microsoft.com/office/drawing/2014/main" val="1330447745"/>
                  </a:ext>
                </a:extLst>
              </a:tr>
              <a:tr h="455780">
                <a:tc>
                  <a:txBody>
                    <a:bodyPr/>
                    <a:lstStyle/>
                    <a:p>
                      <a:pPr algn="ctr"/>
                      <a:r>
                        <a:rPr lang="en-GB" sz="1400" b="1" dirty="0" err="1">
                          <a:solidFill>
                            <a:schemeClr val="bg1"/>
                          </a:solidFill>
                        </a:rPr>
                        <a:t>Feltwell</a:t>
                      </a:r>
                      <a:endParaRPr lang="en-GB" sz="1400" b="1" dirty="0">
                        <a:solidFill>
                          <a:schemeClr val="bg1"/>
                        </a:solidFill>
                      </a:endParaRPr>
                    </a:p>
                  </a:txBody>
                  <a:tcPr anchor="ctr"/>
                </a:tc>
                <a:tc>
                  <a:txBody>
                    <a:bodyPr/>
                    <a:lstStyle/>
                    <a:p>
                      <a:pPr algn="ctr"/>
                      <a:r>
                        <a:rPr lang="en-GB" sz="1400" b="1" dirty="0">
                          <a:solidFill>
                            <a:schemeClr val="bg1"/>
                          </a:solidFill>
                        </a:rPr>
                        <a:t>Freebridge Lynn</a:t>
                      </a:r>
                    </a:p>
                  </a:txBody>
                  <a:tcPr anchor="ctr"/>
                </a:tc>
                <a:extLst>
                  <a:ext uri="{0D108BD9-81ED-4DB2-BD59-A6C34878D82A}">
                    <a16:rowId xmlns:a16="http://schemas.microsoft.com/office/drawing/2014/main" val="2580890735"/>
                  </a:ext>
                </a:extLst>
              </a:tr>
              <a:tr h="4557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err="1">
                          <a:solidFill>
                            <a:schemeClr val="bg1"/>
                          </a:solidFill>
                        </a:rPr>
                        <a:t>Gaywood</a:t>
                      </a:r>
                      <a:r>
                        <a:rPr lang="en-GB" sz="1400" b="1" dirty="0">
                          <a:solidFill>
                            <a:schemeClr val="bg1"/>
                          </a:solidFill>
                        </a:rPr>
                        <a:t> North &amp; Central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err="1">
                          <a:solidFill>
                            <a:schemeClr val="bg1"/>
                          </a:solidFill>
                        </a:rPr>
                        <a:t>Gaywood</a:t>
                      </a:r>
                      <a:r>
                        <a:rPr lang="en-GB" sz="1400" b="1" dirty="0">
                          <a:solidFill>
                            <a:schemeClr val="bg1"/>
                          </a:solidFill>
                        </a:rPr>
                        <a:t> South</a:t>
                      </a:r>
                    </a:p>
                  </a:txBody>
                  <a:tcPr anchor="ctr"/>
                </a:tc>
                <a:extLst>
                  <a:ext uri="{0D108BD9-81ED-4DB2-BD59-A6C34878D82A}">
                    <a16:rowId xmlns:a16="http://schemas.microsoft.com/office/drawing/2014/main" val="1668264310"/>
                  </a:ext>
                </a:extLst>
              </a:tr>
              <a:tr h="455780">
                <a:tc>
                  <a:txBody>
                    <a:bodyPr/>
                    <a:lstStyle/>
                    <a:p>
                      <a:pPr algn="ctr"/>
                      <a:r>
                        <a:rPr lang="en-GB" sz="1400" b="1" dirty="0">
                          <a:solidFill>
                            <a:schemeClr val="bg1"/>
                          </a:solidFill>
                        </a:rPr>
                        <a:t>King’s Lynn North &amp; Central</a:t>
                      </a:r>
                    </a:p>
                  </a:txBody>
                  <a:tcPr anchor="ctr"/>
                </a:tc>
                <a:tc>
                  <a:txBody>
                    <a:bodyPr/>
                    <a:lstStyle/>
                    <a:p>
                      <a:pPr algn="ctr"/>
                      <a:r>
                        <a:rPr lang="en-GB" sz="1400" b="1" dirty="0">
                          <a:solidFill>
                            <a:schemeClr val="bg1"/>
                          </a:solidFill>
                        </a:rPr>
                        <a:t>Marshland North</a:t>
                      </a:r>
                    </a:p>
                  </a:txBody>
                  <a:tcPr anchor="ctr"/>
                </a:tc>
                <a:extLst>
                  <a:ext uri="{0D108BD9-81ED-4DB2-BD59-A6C34878D82A}">
                    <a16:rowId xmlns:a16="http://schemas.microsoft.com/office/drawing/2014/main" val="120918190"/>
                  </a:ext>
                </a:extLst>
              </a:tr>
              <a:tr h="455780">
                <a:tc>
                  <a:txBody>
                    <a:bodyPr/>
                    <a:lstStyle/>
                    <a:p>
                      <a:pPr algn="ctr"/>
                      <a:r>
                        <a:rPr lang="en-GB" sz="1400" b="1" dirty="0">
                          <a:solidFill>
                            <a:schemeClr val="bg1"/>
                          </a:solidFill>
                        </a:rPr>
                        <a:t>Marshland South</a:t>
                      </a:r>
                    </a:p>
                  </a:txBody>
                  <a:tcPr anchor="ctr"/>
                </a:tc>
                <a:tc>
                  <a:txBody>
                    <a:bodyPr/>
                    <a:lstStyle/>
                    <a:p>
                      <a:pPr algn="ctr"/>
                      <a:r>
                        <a:rPr lang="en-GB" sz="1400" b="1" dirty="0">
                          <a:solidFill>
                            <a:schemeClr val="bg1"/>
                          </a:solidFill>
                        </a:rPr>
                        <a:t>Nar &amp; Wissey Valleys **</a:t>
                      </a:r>
                    </a:p>
                  </a:txBody>
                  <a:tcPr anchor="ctr"/>
                </a:tc>
                <a:extLst>
                  <a:ext uri="{0D108BD9-81ED-4DB2-BD59-A6C34878D82A}">
                    <a16:rowId xmlns:a16="http://schemas.microsoft.com/office/drawing/2014/main" val="4074132813"/>
                  </a:ext>
                </a:extLst>
              </a:tr>
              <a:tr h="455780">
                <a:tc>
                  <a:txBody>
                    <a:bodyPr/>
                    <a:lstStyle/>
                    <a:p>
                      <a:pPr algn="ctr"/>
                      <a:r>
                        <a:rPr lang="en-GB" sz="1400" b="1" dirty="0">
                          <a:solidFill>
                            <a:schemeClr val="bg1"/>
                          </a:solidFill>
                        </a:rPr>
                        <a:t>North Coast</a:t>
                      </a:r>
                    </a:p>
                  </a:txBody>
                  <a:tcPr anchor="ctr"/>
                </a:tc>
                <a:tc>
                  <a:txBody>
                    <a:bodyPr/>
                    <a:lstStyle/>
                    <a:p>
                      <a:pPr algn="ctr"/>
                      <a:r>
                        <a:rPr lang="en-GB" sz="1400" b="1" dirty="0">
                          <a:solidFill>
                            <a:schemeClr val="bg1"/>
                          </a:solidFill>
                        </a:rPr>
                        <a:t>Watlington &amp; The Fens **</a:t>
                      </a:r>
                    </a:p>
                  </a:txBody>
                  <a:tcPr anchor="ctr"/>
                </a:tc>
                <a:extLst>
                  <a:ext uri="{0D108BD9-81ED-4DB2-BD59-A6C34878D82A}">
                    <a16:rowId xmlns:a16="http://schemas.microsoft.com/office/drawing/2014/main" val="1576705982"/>
                  </a:ext>
                </a:extLst>
              </a:tr>
            </a:tbl>
          </a:graphicData>
        </a:graphic>
      </p:graphicFrame>
    </p:spTree>
    <p:extLst>
      <p:ext uri="{BB962C8B-B14F-4D97-AF65-F5344CB8AC3E}">
        <p14:creationId xmlns:p14="http://schemas.microsoft.com/office/powerpoint/2010/main" val="267352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D1231-00D7-4701-A1E6-C0F60460F0EA}"/>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77F8FD9D-B2EE-4018-BE35-67322EE16132}"/>
              </a:ext>
            </a:extLst>
          </p:cNvPr>
          <p:cNvSpPr>
            <a:spLocks noGrp="1"/>
          </p:cNvSpPr>
          <p:nvPr>
            <p:ph type="ctrTitle"/>
          </p:nvPr>
        </p:nvSpPr>
        <p:spPr>
          <a:xfrm>
            <a:off x="360751" y="139704"/>
            <a:ext cx="8433999" cy="609596"/>
          </a:xfrm>
        </p:spPr>
        <p:txBody>
          <a:bodyPr/>
          <a:lstStyle/>
          <a:p>
            <a:r>
              <a:rPr lang="en-US" sz="2800" dirty="0"/>
              <a:t>Boundary Changes</a:t>
            </a:r>
          </a:p>
        </p:txBody>
      </p:sp>
      <p:sp>
        <p:nvSpPr>
          <p:cNvPr id="10" name="Title 1">
            <a:extLst>
              <a:ext uri="{FF2B5EF4-FFF2-40B4-BE49-F238E27FC236}">
                <a16:creationId xmlns:a16="http://schemas.microsoft.com/office/drawing/2014/main" id="{69C08216-CBC0-45C0-BE3C-EA5F0A38F7F0}"/>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r>
              <a:rPr lang="en-US" sz="1800" dirty="0"/>
              <a:t>	</a:t>
            </a:r>
          </a:p>
          <a:p>
            <a:pPr>
              <a:spcBef>
                <a:spcPts val="1200"/>
              </a:spcBef>
            </a:pPr>
            <a:endParaRPr lang="en-US" sz="1800" dirty="0"/>
          </a:p>
        </p:txBody>
      </p:sp>
      <p:sp>
        <p:nvSpPr>
          <p:cNvPr id="4" name="Title 1">
            <a:extLst>
              <a:ext uri="{FF2B5EF4-FFF2-40B4-BE49-F238E27FC236}">
                <a16:creationId xmlns:a16="http://schemas.microsoft.com/office/drawing/2014/main" id="{ADEDD72E-9F5E-B512-A012-A484117AD2C5}"/>
              </a:ext>
            </a:extLst>
          </p:cNvPr>
          <p:cNvSpPr txBox="1">
            <a:spLocks/>
          </p:cNvSpPr>
          <p:nvPr/>
        </p:nvSpPr>
        <p:spPr>
          <a:xfrm>
            <a:off x="793750" y="1807805"/>
            <a:ext cx="8064500" cy="609596"/>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r>
              <a:rPr lang="en-GB" sz="2400" u="sng" dirty="0">
                <a:hlinkClick r:id="rId3">
                  <a:extLst>
                    <a:ext uri="{A12FA001-AC4F-418D-AE19-62706E023703}">
                      <ahyp:hlinkClr xmlns:ahyp="http://schemas.microsoft.com/office/drawing/2018/hyperlinkcolor" val="tx"/>
                    </a:ext>
                  </a:extLst>
                </a:hlinkClick>
              </a:rPr>
              <a:t>https://lgbce.maps.arcgis.com/apps/instant/basic/index.html?appid=b35e8415b83347ae8ed4ecb7104bb99e</a:t>
            </a:r>
            <a:endParaRPr lang="en-GB" sz="2400" dirty="0"/>
          </a:p>
        </p:txBody>
      </p:sp>
    </p:spTree>
    <p:extLst>
      <p:ext uri="{BB962C8B-B14F-4D97-AF65-F5344CB8AC3E}">
        <p14:creationId xmlns:p14="http://schemas.microsoft.com/office/powerpoint/2010/main" val="343569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9D76D-BF94-3B04-7479-04A71C6F83D8}"/>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E2736FEF-7FB0-F0F2-9EC2-71A579AE37CE}"/>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EEB45EE8-CF62-816F-C265-0B95FD94AD03}"/>
              </a:ext>
            </a:extLst>
          </p:cNvPr>
          <p:cNvSpPr>
            <a:spLocks noGrp="1"/>
          </p:cNvSpPr>
          <p:nvPr>
            <p:ph type="ctrTitle"/>
          </p:nvPr>
        </p:nvSpPr>
        <p:spPr>
          <a:xfrm>
            <a:off x="360751" y="139704"/>
            <a:ext cx="8433999" cy="609596"/>
          </a:xfrm>
        </p:spPr>
        <p:txBody>
          <a:bodyPr/>
          <a:lstStyle/>
          <a:p>
            <a:r>
              <a:rPr lang="en-US" sz="2800" dirty="0"/>
              <a:t>Boundary Changes</a:t>
            </a:r>
          </a:p>
        </p:txBody>
      </p:sp>
      <p:sp>
        <p:nvSpPr>
          <p:cNvPr id="10" name="Title 1">
            <a:extLst>
              <a:ext uri="{FF2B5EF4-FFF2-40B4-BE49-F238E27FC236}">
                <a16:creationId xmlns:a16="http://schemas.microsoft.com/office/drawing/2014/main" id="{ACEAB269-E5B0-2488-8A0F-BE7C7B6979D3}"/>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r>
              <a:rPr lang="en-US" sz="1800" dirty="0"/>
              <a:t>	</a:t>
            </a:r>
          </a:p>
          <a:p>
            <a:pPr>
              <a:spcBef>
                <a:spcPts val="1200"/>
              </a:spcBef>
            </a:pPr>
            <a:endParaRPr lang="en-US" sz="1800" dirty="0"/>
          </a:p>
        </p:txBody>
      </p:sp>
      <p:pic>
        <p:nvPicPr>
          <p:cNvPr id="6" name="Picture 5" descr="A map of a city&#10;&#10;AI-generated content may be incorrect.">
            <a:extLst>
              <a:ext uri="{FF2B5EF4-FFF2-40B4-BE49-F238E27FC236}">
                <a16:creationId xmlns:a16="http://schemas.microsoft.com/office/drawing/2014/main" id="{22E9B005-E30B-CC92-04B7-9CA3F277599D}"/>
              </a:ext>
            </a:extLst>
          </p:cNvPr>
          <p:cNvPicPr>
            <a:picLocks noChangeAspect="1"/>
          </p:cNvPicPr>
          <p:nvPr/>
        </p:nvPicPr>
        <p:blipFill>
          <a:blip r:embed="rId3"/>
          <a:stretch>
            <a:fillRect/>
          </a:stretch>
        </p:blipFill>
        <p:spPr>
          <a:xfrm>
            <a:off x="2795378" y="749300"/>
            <a:ext cx="3232014" cy="4214946"/>
          </a:xfrm>
          <a:prstGeom prst="rect">
            <a:avLst/>
          </a:prstGeom>
        </p:spPr>
      </p:pic>
    </p:spTree>
    <p:extLst>
      <p:ext uri="{BB962C8B-B14F-4D97-AF65-F5344CB8AC3E}">
        <p14:creationId xmlns:p14="http://schemas.microsoft.com/office/powerpoint/2010/main" val="260294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ECBC5-1A6E-2CFA-3459-C8038C9E2983}"/>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DBA6A05F-3E8A-DFEC-5FD8-59A5B59B3011}"/>
              </a:ext>
            </a:extLst>
          </p:cNvPr>
          <p:cNvSpPr>
            <a:spLocks noGrp="1"/>
          </p:cNvSpPr>
          <p:nvPr>
            <p:ph type="body" sz="quarter" idx="10"/>
          </p:nvPr>
        </p:nvSpPr>
        <p:spPr>
          <a:xfrm>
            <a:off x="360751" y="4629150"/>
            <a:ext cx="1753799" cy="266700"/>
          </a:xfrm>
        </p:spPr>
        <p:txBody>
          <a:bodyPr/>
          <a:lstStyle/>
          <a:p>
            <a:r>
              <a:rPr lang="en-US" sz="1200" dirty="0"/>
              <a:t>Electoral Services</a:t>
            </a:r>
            <a:endParaRPr lang="en-US" sz="600" dirty="0"/>
          </a:p>
        </p:txBody>
      </p:sp>
      <p:sp>
        <p:nvSpPr>
          <p:cNvPr id="3" name="Title 1">
            <a:extLst>
              <a:ext uri="{FF2B5EF4-FFF2-40B4-BE49-F238E27FC236}">
                <a16:creationId xmlns:a16="http://schemas.microsoft.com/office/drawing/2014/main" id="{C706C696-358B-3426-1CC2-42D40AE23DFE}"/>
              </a:ext>
            </a:extLst>
          </p:cNvPr>
          <p:cNvSpPr>
            <a:spLocks noGrp="1"/>
          </p:cNvSpPr>
          <p:nvPr>
            <p:ph type="ctrTitle"/>
          </p:nvPr>
        </p:nvSpPr>
        <p:spPr>
          <a:xfrm>
            <a:off x="360751" y="139704"/>
            <a:ext cx="8433999" cy="609596"/>
          </a:xfrm>
        </p:spPr>
        <p:txBody>
          <a:bodyPr/>
          <a:lstStyle/>
          <a:p>
            <a:r>
              <a:rPr lang="en-US" sz="2800" dirty="0"/>
              <a:t>Boundary Changes</a:t>
            </a:r>
          </a:p>
        </p:txBody>
      </p:sp>
      <p:sp>
        <p:nvSpPr>
          <p:cNvPr id="10" name="Title 1">
            <a:extLst>
              <a:ext uri="{FF2B5EF4-FFF2-40B4-BE49-F238E27FC236}">
                <a16:creationId xmlns:a16="http://schemas.microsoft.com/office/drawing/2014/main" id="{96D555DA-5B35-B50D-BAD9-276EA03CB1F8}"/>
              </a:ext>
            </a:extLst>
          </p:cNvPr>
          <p:cNvSpPr txBox="1">
            <a:spLocks/>
          </p:cNvSpPr>
          <p:nvPr/>
        </p:nvSpPr>
        <p:spPr>
          <a:xfrm>
            <a:off x="641350" y="942340"/>
            <a:ext cx="8064500" cy="3581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6000" b="1" kern="1200">
                <a:solidFill>
                  <a:schemeClr val="bg1"/>
                </a:solidFill>
                <a:latin typeface="+mj-lt"/>
                <a:ea typeface="+mj-ea"/>
                <a:cs typeface="+mj-cs"/>
              </a:defRPr>
            </a:lvl1pPr>
          </a:lstStyle>
          <a:p>
            <a:pPr>
              <a:spcBef>
                <a:spcPts val="1200"/>
              </a:spcBef>
            </a:pPr>
            <a:r>
              <a:rPr lang="en-US" sz="1800" dirty="0"/>
              <a:t>	</a:t>
            </a:r>
          </a:p>
          <a:p>
            <a:pPr>
              <a:spcBef>
                <a:spcPts val="1200"/>
              </a:spcBef>
            </a:pPr>
            <a:endParaRPr lang="en-US" sz="1800" dirty="0"/>
          </a:p>
        </p:txBody>
      </p:sp>
      <p:pic>
        <p:nvPicPr>
          <p:cNvPr id="8" name="Picture 7" descr="A map with red lines&#10;&#10;AI-generated content may be incorrect.">
            <a:extLst>
              <a:ext uri="{FF2B5EF4-FFF2-40B4-BE49-F238E27FC236}">
                <a16:creationId xmlns:a16="http://schemas.microsoft.com/office/drawing/2014/main" id="{147AAF83-C1C0-4AE2-D244-B5B2D26EE68D}"/>
              </a:ext>
            </a:extLst>
          </p:cNvPr>
          <p:cNvPicPr>
            <a:picLocks noChangeAspect="1"/>
          </p:cNvPicPr>
          <p:nvPr/>
        </p:nvPicPr>
        <p:blipFill>
          <a:blip r:embed="rId3"/>
          <a:stretch>
            <a:fillRect/>
          </a:stretch>
        </p:blipFill>
        <p:spPr>
          <a:xfrm>
            <a:off x="183600" y="44357"/>
            <a:ext cx="8776800" cy="5072496"/>
          </a:xfrm>
          <a:prstGeom prst="rect">
            <a:avLst/>
          </a:prstGeom>
        </p:spPr>
      </p:pic>
    </p:spTree>
    <p:extLst>
      <p:ext uri="{BB962C8B-B14F-4D97-AF65-F5344CB8AC3E}">
        <p14:creationId xmlns:p14="http://schemas.microsoft.com/office/powerpoint/2010/main" val="1667192467"/>
      </p:ext>
    </p:extLst>
  </p:cSld>
  <p:clrMapOvr>
    <a:masterClrMapping/>
  </p:clrMapOvr>
</p:sld>
</file>

<file path=ppt/theme/theme1.xml><?xml version="1.0" encoding="utf-8"?>
<a:theme xmlns:a="http://schemas.openxmlformats.org/drawingml/2006/main" name="BCKLWN 3 Powerpoint">
  <a:themeElements>
    <a:clrScheme name="BCKLWN Powerpoint">
      <a:dk1>
        <a:srgbClr val="0B387C"/>
      </a:dk1>
      <a:lt1>
        <a:srgbClr val="FFFFFF"/>
      </a:lt1>
      <a:dk2>
        <a:srgbClr val="1F497D"/>
      </a:dk2>
      <a:lt2>
        <a:srgbClr val="F0F0F5"/>
      </a:lt2>
      <a:accent1>
        <a:srgbClr val="8054D8"/>
      </a:accent1>
      <a:accent2>
        <a:srgbClr val="63C4F4"/>
      </a:accent2>
      <a:accent3>
        <a:srgbClr val="FACC0C"/>
      </a:accent3>
      <a:accent4>
        <a:srgbClr val="E30613"/>
      </a:accent4>
      <a:accent5>
        <a:srgbClr val="004C9A"/>
      </a:accent5>
      <a:accent6>
        <a:srgbClr val="4EB84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BCKLWN Powerpoint">
      <a:dk1>
        <a:srgbClr val="0B387C"/>
      </a:dk1>
      <a:lt1>
        <a:srgbClr val="FFFFFF"/>
      </a:lt1>
      <a:dk2>
        <a:srgbClr val="1F497D"/>
      </a:dk2>
      <a:lt2>
        <a:srgbClr val="F0F0F5"/>
      </a:lt2>
      <a:accent1>
        <a:srgbClr val="8054D8"/>
      </a:accent1>
      <a:accent2>
        <a:srgbClr val="63C4F4"/>
      </a:accent2>
      <a:accent3>
        <a:srgbClr val="FACC0C"/>
      </a:accent3>
      <a:accent4>
        <a:srgbClr val="E30613"/>
      </a:accent4>
      <a:accent5>
        <a:srgbClr val="004C9A"/>
      </a:accent5>
      <a:accent6>
        <a:srgbClr val="4EB84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
      <a:dk1>
        <a:srgbClr val="12284C"/>
      </a:dk1>
      <a:lt1>
        <a:sysClr val="window" lastClr="FFFFFF"/>
      </a:lt1>
      <a:dk2>
        <a:srgbClr val="12284C"/>
      </a:dk2>
      <a:lt2>
        <a:srgbClr val="E7E6E6"/>
      </a:lt2>
      <a:accent1>
        <a:srgbClr val="12284C"/>
      </a:accent1>
      <a:accent2>
        <a:srgbClr val="28A197"/>
      </a:accent2>
      <a:accent3>
        <a:srgbClr val="801650"/>
      </a:accent3>
      <a:accent4>
        <a:srgbClr val="F46A25"/>
      </a:accent4>
      <a:accent5>
        <a:srgbClr val="3D3D3D"/>
      </a:accent5>
      <a:accent6>
        <a:srgbClr val="A285D1"/>
      </a:accent6>
      <a:hlink>
        <a:srgbClr val="1E76C2"/>
      </a:hlink>
      <a:folHlink>
        <a:srgbClr val="1E76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Annual Canvas 2020 Presentation</Template>
  <TotalTime>35596</TotalTime>
  <Words>1540</Words>
  <Application>Microsoft Office PowerPoint</Application>
  <PresentationFormat>On-screen Show (16:9)</PresentationFormat>
  <Paragraphs>267</Paragraphs>
  <Slides>33</Slides>
  <Notes>29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Courier New</vt:lpstr>
      <vt:lpstr>Wingdings</vt:lpstr>
      <vt:lpstr>BCKLWN 3 Powerpoint</vt:lpstr>
      <vt:lpstr>1_Custom Design</vt:lpstr>
      <vt:lpstr>Office Theme</vt:lpstr>
      <vt:lpstr>Candidates &amp; Agents Briefing</vt:lpstr>
      <vt:lpstr>Introductions</vt:lpstr>
      <vt:lpstr>Election Timetable</vt:lpstr>
      <vt:lpstr>PowerPoint Presentation</vt:lpstr>
      <vt:lpstr>Existing NCC Boundaries – 14 Divisions</vt:lpstr>
      <vt:lpstr>NEW NCC Boundaries – 14 Divisions</vt:lpstr>
      <vt:lpstr>Boundary Changes</vt:lpstr>
      <vt:lpstr>Boundary Changes</vt:lpstr>
      <vt:lpstr>Boundary Changes</vt:lpstr>
      <vt:lpstr>Boundary Changes</vt:lpstr>
      <vt:lpstr>Poll Cards</vt:lpstr>
      <vt:lpstr>Postal Votes</vt:lpstr>
      <vt:lpstr>Supply of Information</vt:lpstr>
      <vt:lpstr>Nominations (1 of 2)</vt:lpstr>
      <vt:lpstr>Nominations (2 of 2)</vt:lpstr>
      <vt:lpstr>Candidate Literature / Guidance</vt:lpstr>
      <vt:lpstr>Campaigning</vt:lpstr>
      <vt:lpstr>Registration</vt:lpstr>
      <vt:lpstr>Voter-ID (What we are doing locally)</vt:lpstr>
      <vt:lpstr>Polling Stations</vt:lpstr>
      <vt:lpstr>PowerPoint Presentation</vt:lpstr>
      <vt:lpstr>Voter Authority Certificate (VAC)</vt:lpstr>
      <vt:lpstr>Postal Vote – Opening Sessions</vt:lpstr>
      <vt:lpstr>Verification / The Count – Friday 8th May</vt:lpstr>
      <vt:lpstr>Verification / The Count </vt:lpstr>
      <vt:lpstr>PowerPoint Presentation</vt:lpstr>
      <vt:lpstr>PowerPoint Presentation</vt:lpstr>
      <vt:lpstr>PowerPoint Presentation</vt:lpstr>
      <vt:lpstr>PowerPoint Presentation</vt:lpstr>
      <vt:lpstr>Candidate Expenses</vt:lpstr>
      <vt:lpstr>Candidate Expenses</vt:lpstr>
      <vt:lpstr>Contact Details</vt:lpstr>
      <vt:lpstr>PowerPoint Presentation</vt:lpstr>
    </vt:vector>
  </TitlesOfParts>
  <Company>BC KL &amp; 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Canvass 2020</dc:title>
  <dc:creator>Andrew Barrett</dc:creator>
  <cp:lastModifiedBy>Andrew Barrett</cp:lastModifiedBy>
  <cp:revision>219</cp:revision>
  <cp:lastPrinted>2023-02-28T12:18:18Z</cp:lastPrinted>
  <dcterms:created xsi:type="dcterms:W3CDTF">2020-06-16T14:23:08Z</dcterms:created>
  <dcterms:modified xsi:type="dcterms:W3CDTF">2026-03-26T11:16:08Z</dcterms:modified>
</cp:coreProperties>
</file>