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8" r:id="rId5"/>
    <p:sldMasterId id="2147483672" r:id="rId6"/>
  </p:sldMasterIdLst>
  <p:notesMasterIdLst>
    <p:notesMasterId r:id="rId28"/>
  </p:notesMasterIdLst>
  <p:sldIdLst>
    <p:sldId id="392" r:id="rId7"/>
    <p:sldId id="411" r:id="rId8"/>
    <p:sldId id="409" r:id="rId9"/>
    <p:sldId id="410" r:id="rId10"/>
    <p:sldId id="429" r:id="rId11"/>
    <p:sldId id="430" r:id="rId12"/>
    <p:sldId id="431" r:id="rId13"/>
    <p:sldId id="419" r:id="rId14"/>
    <p:sldId id="415" r:id="rId15"/>
    <p:sldId id="414" r:id="rId16"/>
    <p:sldId id="413" r:id="rId17"/>
    <p:sldId id="420" r:id="rId18"/>
    <p:sldId id="418" r:id="rId19"/>
    <p:sldId id="417" r:id="rId20"/>
    <p:sldId id="416" r:id="rId21"/>
    <p:sldId id="421" r:id="rId22"/>
    <p:sldId id="422" r:id="rId23"/>
    <p:sldId id="425" r:id="rId24"/>
    <p:sldId id="426" r:id="rId25"/>
    <p:sldId id="427" r:id="rId26"/>
    <p:sldId id="432" r:id="rId2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1C7FB"/>
    <a:srgbClr val="6BC5E8"/>
    <a:srgbClr val="94F8FF"/>
    <a:srgbClr val="54C0FF"/>
    <a:srgbClr val="318CE8"/>
    <a:srgbClr val="1778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D06CB3-FD8A-4029-868E-EBA1E4B8099E}" v="1" dt="2023-12-15T11:36:11.5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94712" autoAdjust="0"/>
  </p:normalViewPr>
  <p:slideViewPr>
    <p:cSldViewPr snapToGrid="0" snapToObjects="1">
      <p:cViewPr varScale="1">
        <p:scale>
          <a:sx n="142" d="100"/>
          <a:sy n="142" d="100"/>
        </p:scale>
        <p:origin x="720" y="12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viewProps" Target="viewProps.xml"/><Relationship Id="rId8"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Sheet1!$C$1</c:f>
              <c:strCache>
                <c:ptCount val="1"/>
                <c:pt idx="0">
                  <c:v>2018</c:v>
                </c:pt>
              </c:strCache>
            </c:strRef>
          </c:tx>
          <c:spPr>
            <a:solidFill>
              <a:schemeClr val="accent2"/>
            </a:solidFill>
            <a:ln>
              <a:noFill/>
            </a:ln>
            <a:effectLst/>
          </c:spPr>
          <c:invertIfNegative val="0"/>
          <c:cat>
            <c:numRef>
              <c:f>(Sheet1!$A$35:$A$39,Sheet1!$A$59)</c:f>
              <c:numCache>
                <c:formatCode>General</c:formatCode>
                <c:ptCount val="6"/>
                <c:pt idx="0">
                  <c:v>40</c:v>
                </c:pt>
                <c:pt idx="1">
                  <c:v>41</c:v>
                </c:pt>
                <c:pt idx="2">
                  <c:v>42</c:v>
                </c:pt>
                <c:pt idx="3">
                  <c:v>43</c:v>
                </c:pt>
                <c:pt idx="4">
                  <c:v>44</c:v>
                </c:pt>
                <c:pt idx="5">
                  <c:v>75</c:v>
                </c:pt>
              </c:numCache>
            </c:numRef>
          </c:cat>
          <c:val>
            <c:numRef>
              <c:f>(Sheet1!$C$35:$C$39,Sheet1!$C$59)</c:f>
              <c:numCache>
                <c:formatCode>0.0</c:formatCode>
                <c:ptCount val="6"/>
                <c:pt idx="0">
                  <c:v>31.31</c:v>
                </c:pt>
                <c:pt idx="1">
                  <c:v>36.734999999999999</c:v>
                </c:pt>
                <c:pt idx="2">
                  <c:v>29.992500000000003</c:v>
                </c:pt>
                <c:pt idx="3">
                  <c:v>30.922500000000003</c:v>
                </c:pt>
                <c:pt idx="4">
                  <c:v>36.037500000000001</c:v>
                </c:pt>
                <c:pt idx="5">
                  <c:v>34.1</c:v>
                </c:pt>
              </c:numCache>
            </c:numRef>
          </c:val>
          <c:extLst>
            <c:ext xmlns:c16="http://schemas.microsoft.com/office/drawing/2014/chart" uri="{C3380CC4-5D6E-409C-BE32-E72D297353CC}">
              <c16:uniqueId val="{00000000-770F-478C-90AE-8484FB29673F}"/>
            </c:ext>
          </c:extLst>
        </c:ser>
        <c:ser>
          <c:idx val="2"/>
          <c:order val="1"/>
          <c:tx>
            <c:v>2019</c:v>
          </c:tx>
          <c:spPr>
            <a:solidFill>
              <a:schemeClr val="accent3"/>
            </a:solidFill>
            <a:ln>
              <a:noFill/>
            </a:ln>
            <a:effectLst/>
          </c:spPr>
          <c:invertIfNegative val="0"/>
          <c:cat>
            <c:numRef>
              <c:f>(Sheet1!$A$35:$A$39,Sheet1!$A$59)</c:f>
              <c:numCache>
                <c:formatCode>General</c:formatCode>
                <c:ptCount val="6"/>
                <c:pt idx="0">
                  <c:v>40</c:v>
                </c:pt>
                <c:pt idx="1">
                  <c:v>41</c:v>
                </c:pt>
                <c:pt idx="2">
                  <c:v>42</c:v>
                </c:pt>
                <c:pt idx="3">
                  <c:v>43</c:v>
                </c:pt>
                <c:pt idx="4">
                  <c:v>44</c:v>
                </c:pt>
                <c:pt idx="5">
                  <c:v>75</c:v>
                </c:pt>
              </c:numCache>
            </c:numRef>
          </c:cat>
          <c:val>
            <c:numRef>
              <c:f>(Sheet1!$D$35:$D$39,Sheet1!$D$59)</c:f>
              <c:numCache>
                <c:formatCode>0.0</c:formatCode>
                <c:ptCount val="6"/>
                <c:pt idx="0">
                  <c:v>32.0075</c:v>
                </c:pt>
                <c:pt idx="1">
                  <c:v>34.875</c:v>
                </c:pt>
                <c:pt idx="2">
                  <c:v>29.682500000000001</c:v>
                </c:pt>
                <c:pt idx="3">
                  <c:v>29.372499999999999</c:v>
                </c:pt>
                <c:pt idx="4">
                  <c:v>34.564999999999998</c:v>
                </c:pt>
                <c:pt idx="5">
                  <c:v>35.805</c:v>
                </c:pt>
              </c:numCache>
            </c:numRef>
          </c:val>
          <c:extLst>
            <c:ext xmlns:c16="http://schemas.microsoft.com/office/drawing/2014/chart" uri="{C3380CC4-5D6E-409C-BE32-E72D297353CC}">
              <c16:uniqueId val="{00000001-770F-478C-90AE-8484FB29673F}"/>
            </c:ext>
          </c:extLst>
        </c:ser>
        <c:ser>
          <c:idx val="3"/>
          <c:order val="2"/>
          <c:tx>
            <c:v>2020</c:v>
          </c:tx>
          <c:spPr>
            <a:solidFill>
              <a:schemeClr val="accent4"/>
            </a:solidFill>
            <a:ln>
              <a:noFill/>
            </a:ln>
            <a:effectLst/>
          </c:spPr>
          <c:invertIfNegative val="0"/>
          <c:cat>
            <c:numRef>
              <c:f>(Sheet1!$A$35:$A$39,Sheet1!$A$59)</c:f>
              <c:numCache>
                <c:formatCode>General</c:formatCode>
                <c:ptCount val="6"/>
                <c:pt idx="0">
                  <c:v>40</c:v>
                </c:pt>
                <c:pt idx="1">
                  <c:v>41</c:v>
                </c:pt>
                <c:pt idx="2">
                  <c:v>42</c:v>
                </c:pt>
                <c:pt idx="3">
                  <c:v>43</c:v>
                </c:pt>
                <c:pt idx="4">
                  <c:v>44</c:v>
                </c:pt>
                <c:pt idx="5">
                  <c:v>75</c:v>
                </c:pt>
              </c:numCache>
            </c:numRef>
          </c:cat>
          <c:val>
            <c:numRef>
              <c:f>(Sheet1!$E$35:$E$39,Sheet1!$E$59)</c:f>
              <c:numCache>
                <c:formatCode>0.0</c:formatCode>
                <c:ptCount val="6"/>
                <c:pt idx="0">
                  <c:v>24.588029889881494</c:v>
                </c:pt>
                <c:pt idx="1">
                  <c:v>24.466566451539709</c:v>
                </c:pt>
                <c:pt idx="2">
                  <c:v>22.897743731589323</c:v>
                </c:pt>
                <c:pt idx="3">
                  <c:v>22.009949855331861</c:v>
                </c:pt>
                <c:pt idx="4">
                  <c:v>26.301302960046812</c:v>
                </c:pt>
                <c:pt idx="5">
                  <c:v>26.5</c:v>
                </c:pt>
              </c:numCache>
            </c:numRef>
          </c:val>
          <c:extLst>
            <c:ext xmlns:c16="http://schemas.microsoft.com/office/drawing/2014/chart" uri="{C3380CC4-5D6E-409C-BE32-E72D297353CC}">
              <c16:uniqueId val="{00000002-770F-478C-90AE-8484FB29673F}"/>
            </c:ext>
          </c:extLst>
        </c:ser>
        <c:ser>
          <c:idx val="4"/>
          <c:order val="3"/>
          <c:tx>
            <c:v>2021</c:v>
          </c:tx>
          <c:spPr>
            <a:solidFill>
              <a:schemeClr val="accent5"/>
            </a:solidFill>
            <a:ln>
              <a:noFill/>
            </a:ln>
            <a:effectLst/>
          </c:spPr>
          <c:invertIfNegative val="0"/>
          <c:cat>
            <c:numRef>
              <c:f>(Sheet1!$A$35:$A$39,Sheet1!$A$59)</c:f>
              <c:numCache>
                <c:formatCode>General</c:formatCode>
                <c:ptCount val="6"/>
                <c:pt idx="0">
                  <c:v>40</c:v>
                </c:pt>
                <c:pt idx="1">
                  <c:v>41</c:v>
                </c:pt>
                <c:pt idx="2">
                  <c:v>42</c:v>
                </c:pt>
                <c:pt idx="3">
                  <c:v>43</c:v>
                </c:pt>
                <c:pt idx="4">
                  <c:v>44</c:v>
                </c:pt>
                <c:pt idx="5">
                  <c:v>75</c:v>
                </c:pt>
              </c:numCache>
            </c:numRef>
          </c:cat>
          <c:val>
            <c:numRef>
              <c:f>(Sheet1!$F$35:$F$39,Sheet1!$F$59)</c:f>
              <c:numCache>
                <c:formatCode>0.0</c:formatCode>
                <c:ptCount val="6"/>
                <c:pt idx="0">
                  <c:v>25.605772479015531</c:v>
                </c:pt>
                <c:pt idx="1">
                  <c:v>25.196909810397646</c:v>
                </c:pt>
                <c:pt idx="2">
                  <c:v>23.698324000202522</c:v>
                </c:pt>
                <c:pt idx="3">
                  <c:v>25.417528314296135</c:v>
                </c:pt>
                <c:pt idx="4">
                  <c:v>26.981149521652625</c:v>
                </c:pt>
                <c:pt idx="5">
                  <c:v>27.98151682387898</c:v>
                </c:pt>
              </c:numCache>
            </c:numRef>
          </c:val>
          <c:extLst>
            <c:ext xmlns:c16="http://schemas.microsoft.com/office/drawing/2014/chart" uri="{C3380CC4-5D6E-409C-BE32-E72D297353CC}">
              <c16:uniqueId val="{00000003-770F-478C-90AE-8484FB29673F}"/>
            </c:ext>
          </c:extLst>
        </c:ser>
        <c:ser>
          <c:idx val="0"/>
          <c:order val="4"/>
          <c:tx>
            <c:strRef>
              <c:f>Sheet1!$G$1</c:f>
              <c:strCache>
                <c:ptCount val="1"/>
                <c:pt idx="0">
                  <c:v>2022</c:v>
                </c:pt>
              </c:strCache>
            </c:strRef>
          </c:tx>
          <c:spPr>
            <a:solidFill>
              <a:schemeClr val="accent1"/>
            </a:solidFill>
            <a:ln>
              <a:noFill/>
            </a:ln>
            <a:effectLst/>
          </c:spPr>
          <c:invertIfNegative val="0"/>
          <c:cat>
            <c:numRef>
              <c:f>(Sheet1!$A$35:$A$39,Sheet1!$A$59)</c:f>
              <c:numCache>
                <c:formatCode>General</c:formatCode>
                <c:ptCount val="6"/>
                <c:pt idx="0">
                  <c:v>40</c:v>
                </c:pt>
                <c:pt idx="1">
                  <c:v>41</c:v>
                </c:pt>
                <c:pt idx="2">
                  <c:v>42</c:v>
                </c:pt>
                <c:pt idx="3">
                  <c:v>43</c:v>
                </c:pt>
                <c:pt idx="4">
                  <c:v>44</c:v>
                </c:pt>
                <c:pt idx="5">
                  <c:v>75</c:v>
                </c:pt>
              </c:numCache>
            </c:numRef>
          </c:cat>
          <c:val>
            <c:numRef>
              <c:f>(Sheet1!$G$35:$G$39,Sheet1!$G$59)</c:f>
              <c:numCache>
                <c:formatCode>0.0</c:formatCode>
                <c:ptCount val="6"/>
                <c:pt idx="0">
                  <c:v>26.727051843739435</c:v>
                </c:pt>
                <c:pt idx="1">
                  <c:v>26.281074251796944</c:v>
                </c:pt>
                <c:pt idx="2">
                  <c:v>23.195643692123205</c:v>
                </c:pt>
                <c:pt idx="3">
                  <c:v>24.437773847242507</c:v>
                </c:pt>
                <c:pt idx="4">
                  <c:v>27.772790431209607</c:v>
                </c:pt>
                <c:pt idx="5">
                  <c:v>27.677427914151412</c:v>
                </c:pt>
              </c:numCache>
            </c:numRef>
          </c:val>
          <c:extLst>
            <c:ext xmlns:c16="http://schemas.microsoft.com/office/drawing/2014/chart" uri="{C3380CC4-5D6E-409C-BE32-E72D297353CC}">
              <c16:uniqueId val="{00000004-770F-478C-90AE-8484FB29673F}"/>
            </c:ext>
          </c:extLst>
        </c:ser>
        <c:dLbls>
          <c:showLegendKey val="0"/>
          <c:showVal val="0"/>
          <c:showCatName val="0"/>
          <c:showSerName val="0"/>
          <c:showPercent val="0"/>
          <c:showBubbleSize val="0"/>
        </c:dLbls>
        <c:gapWidth val="150"/>
        <c:axId val="2066332447"/>
        <c:axId val="2066343263"/>
      </c:barChart>
      <c:lineChart>
        <c:grouping val="standard"/>
        <c:varyColors val="0"/>
        <c:ser>
          <c:idx val="5"/>
          <c:order val="5"/>
          <c:tx>
            <c:strRef>
              <c:f>Sheet1!$H$1</c:f>
              <c:strCache>
                <c:ptCount val="1"/>
                <c:pt idx="0">
                  <c:v>AQS Objective</c:v>
                </c:pt>
              </c:strCache>
            </c:strRef>
          </c:tx>
          <c:spPr>
            <a:ln w="31750" cap="rnd">
              <a:solidFill>
                <a:schemeClr val="accent6"/>
              </a:solidFill>
              <a:round/>
            </a:ln>
            <a:effectLst/>
          </c:spPr>
          <c:marker>
            <c:symbol val="none"/>
          </c:marker>
          <c:cat>
            <c:numRef>
              <c:f>Sheet1!$A$35:$A$39</c:f>
              <c:numCache>
                <c:formatCode>General</c:formatCode>
                <c:ptCount val="5"/>
                <c:pt idx="0">
                  <c:v>40</c:v>
                </c:pt>
                <c:pt idx="1">
                  <c:v>41</c:v>
                </c:pt>
                <c:pt idx="2">
                  <c:v>42</c:v>
                </c:pt>
                <c:pt idx="3">
                  <c:v>43</c:v>
                </c:pt>
                <c:pt idx="4">
                  <c:v>44</c:v>
                </c:pt>
              </c:numCache>
            </c:numRef>
          </c:cat>
          <c:val>
            <c:numRef>
              <c:f>(Sheet1!$H$35:$H$39,Sheet1!$H$59)</c:f>
              <c:numCache>
                <c:formatCode>0.0</c:formatCode>
                <c:ptCount val="6"/>
                <c:pt idx="0">
                  <c:v>40</c:v>
                </c:pt>
                <c:pt idx="1">
                  <c:v>40</c:v>
                </c:pt>
                <c:pt idx="2">
                  <c:v>40</c:v>
                </c:pt>
                <c:pt idx="3">
                  <c:v>40</c:v>
                </c:pt>
                <c:pt idx="4">
                  <c:v>40</c:v>
                </c:pt>
                <c:pt idx="5">
                  <c:v>40</c:v>
                </c:pt>
              </c:numCache>
            </c:numRef>
          </c:val>
          <c:smooth val="0"/>
          <c:extLst>
            <c:ext xmlns:c16="http://schemas.microsoft.com/office/drawing/2014/chart" uri="{C3380CC4-5D6E-409C-BE32-E72D297353CC}">
              <c16:uniqueId val="{00000005-770F-478C-90AE-8484FB29673F}"/>
            </c:ext>
          </c:extLst>
        </c:ser>
        <c:dLbls>
          <c:showLegendKey val="0"/>
          <c:showVal val="0"/>
          <c:showCatName val="0"/>
          <c:showSerName val="0"/>
          <c:showPercent val="0"/>
          <c:showBubbleSize val="0"/>
        </c:dLbls>
        <c:marker val="1"/>
        <c:smooth val="0"/>
        <c:axId val="2066332447"/>
        <c:axId val="2066343263"/>
      </c:lineChart>
      <c:catAx>
        <c:axId val="2066332447"/>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a:t>Site</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66343263"/>
        <c:crosses val="autoZero"/>
        <c:auto val="1"/>
        <c:lblAlgn val="ctr"/>
        <c:lblOffset val="100"/>
        <c:noMultiLvlLbl val="0"/>
      </c:catAx>
      <c:valAx>
        <c:axId val="206634326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a:t>NO2 Annual Mean Concentration ug/m3</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663324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v>2018</c:v>
          </c:tx>
          <c:spPr>
            <a:solidFill>
              <a:schemeClr val="accent2"/>
            </a:solidFill>
            <a:ln>
              <a:noFill/>
            </a:ln>
            <a:effectLst/>
          </c:spPr>
          <c:invertIfNegative val="0"/>
          <c:cat>
            <c:numRef>
              <c:f>(Sheet1!$A$3:$A$5,Sheet1!$A$21:$A$22,Sheet1!$A$26:$A$27)</c:f>
              <c:numCache>
                <c:formatCode>General</c:formatCode>
                <c:ptCount val="7"/>
                <c:pt idx="0">
                  <c:v>1</c:v>
                </c:pt>
                <c:pt idx="1">
                  <c:v>2</c:v>
                </c:pt>
                <c:pt idx="2">
                  <c:v>3</c:v>
                </c:pt>
                <c:pt idx="3">
                  <c:v>26</c:v>
                </c:pt>
                <c:pt idx="4">
                  <c:v>27</c:v>
                </c:pt>
                <c:pt idx="5">
                  <c:v>31</c:v>
                </c:pt>
                <c:pt idx="6">
                  <c:v>32</c:v>
                </c:pt>
              </c:numCache>
            </c:numRef>
          </c:cat>
          <c:val>
            <c:numRef>
              <c:f>(Sheet1!$C$3:$C$5,Sheet1!$C$21,Sheet1!$C$22,Sheet1!$C$26:$C$27)</c:f>
              <c:numCache>
                <c:formatCode>0.0</c:formatCode>
                <c:ptCount val="7"/>
                <c:pt idx="0">
                  <c:v>33.81818181818182</c:v>
                </c:pt>
                <c:pt idx="1">
                  <c:v>43.202727272727273</c:v>
                </c:pt>
                <c:pt idx="2">
                  <c:v>37.432500000000005</c:v>
                </c:pt>
                <c:pt idx="3">
                  <c:v>32.860000000000007</c:v>
                </c:pt>
                <c:pt idx="4">
                  <c:v>28.520000000000003</c:v>
                </c:pt>
                <c:pt idx="5">
                  <c:v>30.225000000000001</c:v>
                </c:pt>
                <c:pt idx="6">
                  <c:v>28.830000000000002</c:v>
                </c:pt>
              </c:numCache>
            </c:numRef>
          </c:val>
          <c:extLst>
            <c:ext xmlns:c16="http://schemas.microsoft.com/office/drawing/2014/chart" uri="{C3380CC4-5D6E-409C-BE32-E72D297353CC}">
              <c16:uniqueId val="{00000000-2A03-4771-A220-12F7481E2CBC}"/>
            </c:ext>
          </c:extLst>
        </c:ser>
        <c:ser>
          <c:idx val="2"/>
          <c:order val="1"/>
          <c:tx>
            <c:v>2019</c:v>
          </c:tx>
          <c:spPr>
            <a:solidFill>
              <a:schemeClr val="accent3"/>
            </a:solidFill>
            <a:ln>
              <a:noFill/>
            </a:ln>
            <a:effectLst/>
          </c:spPr>
          <c:invertIfNegative val="0"/>
          <c:cat>
            <c:numRef>
              <c:f>(Sheet1!$A$3:$A$5,Sheet1!$A$21:$A$22,Sheet1!$A$26:$A$27)</c:f>
              <c:numCache>
                <c:formatCode>General</c:formatCode>
                <c:ptCount val="7"/>
                <c:pt idx="0">
                  <c:v>1</c:v>
                </c:pt>
                <c:pt idx="1">
                  <c:v>2</c:v>
                </c:pt>
                <c:pt idx="2">
                  <c:v>3</c:v>
                </c:pt>
                <c:pt idx="3">
                  <c:v>26</c:v>
                </c:pt>
                <c:pt idx="4">
                  <c:v>27</c:v>
                </c:pt>
                <c:pt idx="5">
                  <c:v>31</c:v>
                </c:pt>
                <c:pt idx="6">
                  <c:v>32</c:v>
                </c:pt>
              </c:numCache>
            </c:numRef>
          </c:cat>
          <c:val>
            <c:numRef>
              <c:f>(Sheet1!$D$3:$D$5,Sheet1!$D$21,Sheet1!$D$22,Sheet1!$D$26:$D$27)</c:f>
              <c:numCache>
                <c:formatCode>0.0</c:formatCode>
                <c:ptCount val="7"/>
                <c:pt idx="0">
                  <c:v>36.270000000000003</c:v>
                </c:pt>
                <c:pt idx="1">
                  <c:v>42.408000000000001</c:v>
                </c:pt>
                <c:pt idx="2">
                  <c:v>37.510000000000005</c:v>
                </c:pt>
                <c:pt idx="3">
                  <c:v>31.5425</c:v>
                </c:pt>
                <c:pt idx="4">
                  <c:v>27.590000000000003</c:v>
                </c:pt>
                <c:pt idx="5">
                  <c:v>29.14</c:v>
                </c:pt>
                <c:pt idx="6">
                  <c:v>27.822500000000002</c:v>
                </c:pt>
              </c:numCache>
            </c:numRef>
          </c:val>
          <c:extLst>
            <c:ext xmlns:c16="http://schemas.microsoft.com/office/drawing/2014/chart" uri="{C3380CC4-5D6E-409C-BE32-E72D297353CC}">
              <c16:uniqueId val="{00000001-2A03-4771-A220-12F7481E2CBC}"/>
            </c:ext>
          </c:extLst>
        </c:ser>
        <c:ser>
          <c:idx val="3"/>
          <c:order val="2"/>
          <c:tx>
            <c:v>2020</c:v>
          </c:tx>
          <c:spPr>
            <a:solidFill>
              <a:schemeClr val="accent4"/>
            </a:solidFill>
            <a:ln>
              <a:noFill/>
            </a:ln>
            <a:effectLst/>
          </c:spPr>
          <c:invertIfNegative val="0"/>
          <c:cat>
            <c:numRef>
              <c:f>(Sheet1!$A$3:$A$5,Sheet1!$A$21:$A$22,Sheet1!$A$26:$A$27)</c:f>
              <c:numCache>
                <c:formatCode>General</c:formatCode>
                <c:ptCount val="7"/>
                <c:pt idx="0">
                  <c:v>1</c:v>
                </c:pt>
                <c:pt idx="1">
                  <c:v>2</c:v>
                </c:pt>
                <c:pt idx="2">
                  <c:v>3</c:v>
                </c:pt>
                <c:pt idx="3">
                  <c:v>26</c:v>
                </c:pt>
                <c:pt idx="4">
                  <c:v>27</c:v>
                </c:pt>
                <c:pt idx="5">
                  <c:v>31</c:v>
                </c:pt>
                <c:pt idx="6">
                  <c:v>32</c:v>
                </c:pt>
              </c:numCache>
            </c:numRef>
          </c:cat>
          <c:val>
            <c:numRef>
              <c:f>(Sheet1!$E$3:$E$5,Sheet1!$E$21,Sheet1!$E$22,Sheet1!$E$26:$E$27)</c:f>
              <c:numCache>
                <c:formatCode>0.0</c:formatCode>
                <c:ptCount val="7"/>
                <c:pt idx="0">
                  <c:v>25.840643509949448</c:v>
                </c:pt>
                <c:pt idx="1">
                  <c:v>33.219871385495019</c:v>
                </c:pt>
                <c:pt idx="2">
                  <c:v>26.366409569451516</c:v>
                </c:pt>
                <c:pt idx="3">
                  <c:v>23.02111832473247</c:v>
                </c:pt>
                <c:pt idx="4">
                  <c:v>20.018522646232849</c:v>
                </c:pt>
                <c:pt idx="5">
                  <c:v>21.248585973200164</c:v>
                </c:pt>
                <c:pt idx="6">
                  <c:v>21.306215969970566</c:v>
                </c:pt>
              </c:numCache>
            </c:numRef>
          </c:val>
          <c:extLst>
            <c:ext xmlns:c16="http://schemas.microsoft.com/office/drawing/2014/chart" uri="{C3380CC4-5D6E-409C-BE32-E72D297353CC}">
              <c16:uniqueId val="{00000002-2A03-4771-A220-12F7481E2CBC}"/>
            </c:ext>
          </c:extLst>
        </c:ser>
        <c:ser>
          <c:idx val="4"/>
          <c:order val="3"/>
          <c:tx>
            <c:v>2021</c:v>
          </c:tx>
          <c:spPr>
            <a:solidFill>
              <a:schemeClr val="accent5"/>
            </a:solidFill>
            <a:ln>
              <a:noFill/>
            </a:ln>
            <a:effectLst/>
          </c:spPr>
          <c:invertIfNegative val="0"/>
          <c:cat>
            <c:numRef>
              <c:f>(Sheet1!$A$3:$A$5,Sheet1!$A$21:$A$22,Sheet1!$A$26:$A$27)</c:f>
              <c:numCache>
                <c:formatCode>General</c:formatCode>
                <c:ptCount val="7"/>
                <c:pt idx="0">
                  <c:v>1</c:v>
                </c:pt>
                <c:pt idx="1">
                  <c:v>2</c:v>
                </c:pt>
                <c:pt idx="2">
                  <c:v>3</c:v>
                </c:pt>
                <c:pt idx="3">
                  <c:v>26</c:v>
                </c:pt>
                <c:pt idx="4">
                  <c:v>27</c:v>
                </c:pt>
                <c:pt idx="5">
                  <c:v>31</c:v>
                </c:pt>
                <c:pt idx="6">
                  <c:v>32</c:v>
                </c:pt>
              </c:numCache>
            </c:numRef>
          </c:cat>
          <c:val>
            <c:numRef>
              <c:f>(Sheet1!$F$3:$F$5,Sheet1!$F$21,Sheet1!$F$22,Sheet1!$F$26:$F$27)</c:f>
              <c:numCache>
                <c:formatCode>0.0</c:formatCode>
                <c:ptCount val="7"/>
                <c:pt idx="0">
                  <c:v>28.70143343030492</c:v>
                </c:pt>
                <c:pt idx="1">
                  <c:v>33.681414209531383</c:v>
                </c:pt>
                <c:pt idx="2">
                  <c:v>30.14698050648386</c:v>
                </c:pt>
                <c:pt idx="3">
                  <c:v>26.3344206411725</c:v>
                </c:pt>
                <c:pt idx="4">
                  <c:v>22.843801071865414</c:v>
                </c:pt>
                <c:pt idx="5">
                  <c:v>24.002683004423282</c:v>
                </c:pt>
                <c:pt idx="6">
                  <c:v>22.755058328343662</c:v>
                </c:pt>
              </c:numCache>
            </c:numRef>
          </c:val>
          <c:extLst>
            <c:ext xmlns:c16="http://schemas.microsoft.com/office/drawing/2014/chart" uri="{C3380CC4-5D6E-409C-BE32-E72D297353CC}">
              <c16:uniqueId val="{00000003-2A03-4771-A220-12F7481E2CBC}"/>
            </c:ext>
          </c:extLst>
        </c:ser>
        <c:ser>
          <c:idx val="0"/>
          <c:order val="4"/>
          <c:tx>
            <c:strRef>
              <c:f>Sheet1!$G$1</c:f>
              <c:strCache>
                <c:ptCount val="1"/>
                <c:pt idx="0">
                  <c:v>2022</c:v>
                </c:pt>
              </c:strCache>
            </c:strRef>
          </c:tx>
          <c:spPr>
            <a:solidFill>
              <a:schemeClr val="accent1"/>
            </a:solidFill>
            <a:ln>
              <a:noFill/>
            </a:ln>
            <a:effectLst/>
          </c:spPr>
          <c:invertIfNegative val="0"/>
          <c:cat>
            <c:strRef>
              <c:f>(Sheet1!$A$3:$A$5,Sheet1!$A$21:$A$22,Sheet1!$A$26:$A$27,Sheet1!$H$1)</c:f>
              <c:strCache>
                <c:ptCount val="8"/>
                <c:pt idx="0">
                  <c:v>1</c:v>
                </c:pt>
                <c:pt idx="1">
                  <c:v>2</c:v>
                </c:pt>
                <c:pt idx="2">
                  <c:v>3</c:v>
                </c:pt>
                <c:pt idx="3">
                  <c:v>26</c:v>
                </c:pt>
                <c:pt idx="4">
                  <c:v>27</c:v>
                </c:pt>
                <c:pt idx="5">
                  <c:v>31</c:v>
                </c:pt>
                <c:pt idx="6">
                  <c:v>32</c:v>
                </c:pt>
                <c:pt idx="7">
                  <c:v>AQS Objective</c:v>
                </c:pt>
              </c:strCache>
            </c:strRef>
          </c:cat>
          <c:val>
            <c:numRef>
              <c:f>(Sheet1!$G$3:$G$5,Sheet1!$G$21:$G$22,Sheet1!$G$26:$G$27)</c:f>
              <c:numCache>
                <c:formatCode>0.0</c:formatCode>
                <c:ptCount val="7"/>
                <c:pt idx="0">
                  <c:v>28.445245015851889</c:v>
                </c:pt>
                <c:pt idx="1">
                  <c:v>32.928637856455083</c:v>
                </c:pt>
                <c:pt idx="2">
                  <c:v>29.118330212740197</c:v>
                </c:pt>
                <c:pt idx="3">
                  <c:v>25.363925309683204</c:v>
                </c:pt>
                <c:pt idx="4">
                  <c:v>22.175848876663729</c:v>
                </c:pt>
                <c:pt idx="5">
                  <c:v>19.809854447224286</c:v>
                </c:pt>
                <c:pt idx="6">
                  <c:v>21.915652266611193</c:v>
                </c:pt>
              </c:numCache>
            </c:numRef>
          </c:val>
          <c:extLst>
            <c:ext xmlns:c16="http://schemas.microsoft.com/office/drawing/2014/chart" uri="{C3380CC4-5D6E-409C-BE32-E72D297353CC}">
              <c16:uniqueId val="{00000004-2A03-4771-A220-12F7481E2CBC}"/>
            </c:ext>
          </c:extLst>
        </c:ser>
        <c:dLbls>
          <c:showLegendKey val="0"/>
          <c:showVal val="0"/>
          <c:showCatName val="0"/>
          <c:showSerName val="0"/>
          <c:showPercent val="0"/>
          <c:showBubbleSize val="0"/>
        </c:dLbls>
        <c:gapWidth val="150"/>
        <c:axId val="1663720352"/>
        <c:axId val="1663729088"/>
      </c:barChart>
      <c:lineChart>
        <c:grouping val="standard"/>
        <c:varyColors val="0"/>
        <c:ser>
          <c:idx val="5"/>
          <c:order val="5"/>
          <c:tx>
            <c:v>AQS Objective</c:v>
          </c:tx>
          <c:spPr>
            <a:ln w="28575" cap="rnd">
              <a:solidFill>
                <a:schemeClr val="accent6"/>
              </a:solidFill>
              <a:round/>
            </a:ln>
            <a:effectLst/>
          </c:spPr>
          <c:marker>
            <c:symbol val="none"/>
          </c:marker>
          <c:cat>
            <c:strRef>
              <c:f>(Sheet1!$A$3:$A$5,Sheet1!$A$21:$A$22,Sheet1!$A$26:$A$27,Sheet1!$H$1)</c:f>
              <c:strCache>
                <c:ptCount val="8"/>
                <c:pt idx="0">
                  <c:v>1</c:v>
                </c:pt>
                <c:pt idx="1">
                  <c:v>2</c:v>
                </c:pt>
                <c:pt idx="2">
                  <c:v>3</c:v>
                </c:pt>
                <c:pt idx="3">
                  <c:v>26</c:v>
                </c:pt>
                <c:pt idx="4">
                  <c:v>27</c:v>
                </c:pt>
                <c:pt idx="5">
                  <c:v>31</c:v>
                </c:pt>
                <c:pt idx="6">
                  <c:v>32</c:v>
                </c:pt>
                <c:pt idx="7">
                  <c:v>AQS Objective</c:v>
                </c:pt>
              </c:strCache>
            </c:strRef>
          </c:cat>
          <c:val>
            <c:numRef>
              <c:f>(Sheet1!$H$3:$H$5,Sheet1!$H$21,Sheet1!$H$22,Sheet1!$H$26:$H$27)</c:f>
              <c:numCache>
                <c:formatCode>0.0</c:formatCode>
                <c:ptCount val="7"/>
                <c:pt idx="0">
                  <c:v>40</c:v>
                </c:pt>
                <c:pt idx="1">
                  <c:v>40</c:v>
                </c:pt>
                <c:pt idx="2">
                  <c:v>40</c:v>
                </c:pt>
                <c:pt idx="3">
                  <c:v>40</c:v>
                </c:pt>
                <c:pt idx="4">
                  <c:v>40</c:v>
                </c:pt>
                <c:pt idx="5">
                  <c:v>40</c:v>
                </c:pt>
                <c:pt idx="6">
                  <c:v>40</c:v>
                </c:pt>
              </c:numCache>
            </c:numRef>
          </c:val>
          <c:smooth val="0"/>
          <c:extLst>
            <c:ext xmlns:c16="http://schemas.microsoft.com/office/drawing/2014/chart" uri="{C3380CC4-5D6E-409C-BE32-E72D297353CC}">
              <c16:uniqueId val="{00000005-2A03-4771-A220-12F7481E2CBC}"/>
            </c:ext>
          </c:extLst>
        </c:ser>
        <c:dLbls>
          <c:showLegendKey val="0"/>
          <c:showVal val="0"/>
          <c:showCatName val="0"/>
          <c:showSerName val="0"/>
          <c:showPercent val="0"/>
          <c:showBubbleSize val="0"/>
        </c:dLbls>
        <c:marker val="1"/>
        <c:smooth val="0"/>
        <c:axId val="1663720352"/>
        <c:axId val="1663729088"/>
      </c:lineChart>
      <c:catAx>
        <c:axId val="166372035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Site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63729088"/>
        <c:crosses val="autoZero"/>
        <c:auto val="1"/>
        <c:lblAlgn val="ctr"/>
        <c:lblOffset val="100"/>
        <c:noMultiLvlLbl val="0"/>
      </c:catAx>
      <c:valAx>
        <c:axId val="16637290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NO2 Annual Mean Concentration ug/m3</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637203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aseline="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47F286-D13F-4B6A-B74B-B420DD0FAD48}" type="datetimeFigureOut">
              <a:rPr lang="en-GB" smtClean="0"/>
              <a:t>18/12/2023</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24ED1A-7E9D-409E-AD4D-F7334956AEDC}" type="slidenum">
              <a:rPr lang="en-GB" smtClean="0"/>
              <a:t>‹#›</a:t>
            </a:fld>
            <a:endParaRPr lang="en-GB" dirty="0"/>
          </a:p>
        </p:txBody>
      </p:sp>
    </p:spTree>
    <p:extLst>
      <p:ext uri="{BB962C8B-B14F-4D97-AF65-F5344CB8AC3E}">
        <p14:creationId xmlns:p14="http://schemas.microsoft.com/office/powerpoint/2010/main" val="1227441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B24ED1A-7E9D-409E-AD4D-F7334956AEDC}" type="slidenum">
              <a:rPr lang="en-GB" smtClean="0"/>
              <a:t>1</a:t>
            </a:fld>
            <a:endParaRPr lang="en-GB" dirty="0"/>
          </a:p>
        </p:txBody>
      </p:sp>
    </p:spTree>
    <p:extLst>
      <p:ext uri="{BB962C8B-B14F-4D97-AF65-F5344CB8AC3E}">
        <p14:creationId xmlns:p14="http://schemas.microsoft.com/office/powerpoint/2010/main" val="3491696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089" y="1555175"/>
            <a:ext cx="8084874" cy="955115"/>
          </a:xfrm>
        </p:spPr>
        <p:txBody>
          <a:bodyPr/>
          <a:lstStyle>
            <a:lvl1pPr>
              <a:defRPr sz="6000"/>
            </a:lvl1pPr>
          </a:lstStyle>
          <a:p>
            <a:r>
              <a:rPr lang="en-GB" dirty="0"/>
              <a:t>Presentation</a:t>
            </a:r>
            <a:endParaRPr lang="en-US" dirty="0"/>
          </a:p>
        </p:txBody>
      </p:sp>
      <p:sp>
        <p:nvSpPr>
          <p:cNvPr id="4" name="Text Placeholder 3"/>
          <p:cNvSpPr>
            <a:spLocks noGrp="1"/>
          </p:cNvSpPr>
          <p:nvPr>
            <p:ph type="body" sz="quarter" idx="10" hasCustomPrompt="1"/>
          </p:nvPr>
        </p:nvSpPr>
        <p:spPr>
          <a:xfrm>
            <a:off x="468701" y="4284757"/>
            <a:ext cx="6073775" cy="438465"/>
          </a:xfrm>
          <a:prstGeom prst="rect">
            <a:avLst/>
          </a:prstGeom>
        </p:spPr>
        <p:txBody>
          <a:bodyPr vert="horz"/>
          <a:lstStyle>
            <a:lvl1pPr marL="0" indent="0">
              <a:buNone/>
              <a:defRPr sz="2000">
                <a:solidFill>
                  <a:schemeClr val="bg1"/>
                </a:solidFill>
              </a:defRPr>
            </a:lvl1pPr>
            <a:lvl2pPr marL="457200" indent="0">
              <a:buNone/>
              <a:defRPr sz="2000">
                <a:solidFill>
                  <a:schemeClr val="bg1"/>
                </a:solidFill>
              </a:defRPr>
            </a:lvl2pPr>
            <a:lvl3pPr marL="914400" indent="0">
              <a:buNone/>
              <a:defRPr sz="2000">
                <a:solidFill>
                  <a:schemeClr val="bg1"/>
                </a:solidFill>
              </a:defRPr>
            </a:lvl3pPr>
            <a:lvl4pPr marL="1371600" indent="0">
              <a:buNone/>
              <a:defRPr sz="2000">
                <a:solidFill>
                  <a:schemeClr val="bg1"/>
                </a:solidFill>
              </a:defRPr>
            </a:lvl4pPr>
            <a:lvl5pPr marL="1828800" indent="0">
              <a:buNone/>
              <a:defRPr sz="2000">
                <a:solidFill>
                  <a:schemeClr val="bg1"/>
                </a:solidFill>
              </a:defRPr>
            </a:lvl5pPr>
          </a:lstStyle>
          <a:p>
            <a:pPr lvl="0"/>
            <a:r>
              <a:rPr lang="en-GB" dirty="0"/>
              <a:t>Presenter name</a:t>
            </a:r>
          </a:p>
        </p:txBody>
      </p:sp>
    </p:spTree>
    <p:extLst>
      <p:ext uri="{BB962C8B-B14F-4D97-AF65-F5344CB8AC3E}">
        <p14:creationId xmlns:p14="http://schemas.microsoft.com/office/powerpoint/2010/main" val="2689257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11376-064B-8676-0F64-E0A6FF20EC35}"/>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31BDFB4-5281-1285-3BA8-3266A45FE3FD}"/>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ADBF68D-1283-56E9-554B-F4EE0990AD0A}"/>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1F7D90-63CA-E0F5-485C-A99944E63245}"/>
              </a:ext>
            </a:extLst>
          </p:cNvPr>
          <p:cNvSpPr>
            <a:spLocks noGrp="1"/>
          </p:cNvSpPr>
          <p:nvPr>
            <p:ph type="dt" sz="half" idx="10"/>
          </p:nvPr>
        </p:nvSpPr>
        <p:spPr/>
        <p:txBody>
          <a:bodyPr/>
          <a:lstStyle/>
          <a:p>
            <a:fld id="{8306ACE7-F694-40E2-8946-10EB392372E3}" type="datetimeFigureOut">
              <a:rPr lang="en-GB" smtClean="0"/>
              <a:t>18/12/2023</a:t>
            </a:fld>
            <a:endParaRPr lang="en-GB"/>
          </a:p>
        </p:txBody>
      </p:sp>
      <p:sp>
        <p:nvSpPr>
          <p:cNvPr id="6" name="Footer Placeholder 5">
            <a:extLst>
              <a:ext uri="{FF2B5EF4-FFF2-40B4-BE49-F238E27FC236}">
                <a16:creationId xmlns:a16="http://schemas.microsoft.com/office/drawing/2014/main" id="{18C11B99-7025-F101-49E4-8CBE5D20A47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AA742AF-2D10-161F-495B-4058E15DFE3B}"/>
              </a:ext>
            </a:extLst>
          </p:cNvPr>
          <p:cNvSpPr>
            <a:spLocks noGrp="1"/>
          </p:cNvSpPr>
          <p:nvPr>
            <p:ph type="sldNum" sz="quarter" idx="12"/>
          </p:nvPr>
        </p:nvSpPr>
        <p:spPr/>
        <p:txBody>
          <a:bodyPr/>
          <a:lstStyle/>
          <a:p>
            <a:fld id="{5A8FC6FA-9CD9-4CF3-9577-C7BF063E8411}" type="slidenum">
              <a:rPr lang="en-GB" smtClean="0"/>
              <a:t>‹#›</a:t>
            </a:fld>
            <a:endParaRPr lang="en-GB"/>
          </a:p>
        </p:txBody>
      </p:sp>
    </p:spTree>
    <p:extLst>
      <p:ext uri="{BB962C8B-B14F-4D97-AF65-F5344CB8AC3E}">
        <p14:creationId xmlns:p14="http://schemas.microsoft.com/office/powerpoint/2010/main" val="4265296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CBD95-2A83-AAA2-A3AD-12CE7E1AA1C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E98F3E2-5F02-5F95-DD7B-CBDC0D3098C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0EE740B-59C6-6548-98F4-C08C2D542C4E}"/>
              </a:ext>
            </a:extLst>
          </p:cNvPr>
          <p:cNvSpPr>
            <a:spLocks noGrp="1"/>
          </p:cNvSpPr>
          <p:nvPr>
            <p:ph type="dt" sz="half" idx="10"/>
          </p:nvPr>
        </p:nvSpPr>
        <p:spPr/>
        <p:txBody>
          <a:bodyPr/>
          <a:lstStyle/>
          <a:p>
            <a:fld id="{8306ACE7-F694-40E2-8946-10EB392372E3}" type="datetimeFigureOut">
              <a:rPr lang="en-GB" smtClean="0"/>
              <a:t>18/12/2023</a:t>
            </a:fld>
            <a:endParaRPr lang="en-GB"/>
          </a:p>
        </p:txBody>
      </p:sp>
      <p:sp>
        <p:nvSpPr>
          <p:cNvPr id="5" name="Footer Placeholder 4">
            <a:extLst>
              <a:ext uri="{FF2B5EF4-FFF2-40B4-BE49-F238E27FC236}">
                <a16:creationId xmlns:a16="http://schemas.microsoft.com/office/drawing/2014/main" id="{E717C1B0-100E-A2DF-CDB6-39CAEFD85B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902115-4FC1-F721-7365-99B5678B3F7D}"/>
              </a:ext>
            </a:extLst>
          </p:cNvPr>
          <p:cNvSpPr>
            <a:spLocks noGrp="1"/>
          </p:cNvSpPr>
          <p:nvPr>
            <p:ph type="sldNum" sz="quarter" idx="12"/>
          </p:nvPr>
        </p:nvSpPr>
        <p:spPr/>
        <p:txBody>
          <a:bodyPr/>
          <a:lstStyle/>
          <a:p>
            <a:fld id="{5A8FC6FA-9CD9-4CF3-9577-C7BF063E8411}" type="slidenum">
              <a:rPr lang="en-GB" smtClean="0"/>
              <a:t>‹#›</a:t>
            </a:fld>
            <a:endParaRPr lang="en-GB"/>
          </a:p>
        </p:txBody>
      </p:sp>
    </p:spTree>
    <p:extLst>
      <p:ext uri="{BB962C8B-B14F-4D97-AF65-F5344CB8AC3E}">
        <p14:creationId xmlns:p14="http://schemas.microsoft.com/office/powerpoint/2010/main" val="31457131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543AED-8579-71A3-66F5-87007E6A8238}"/>
              </a:ext>
            </a:extLst>
          </p:cNvPr>
          <p:cNvSpPr>
            <a:spLocks noGrp="1"/>
          </p:cNvSpPr>
          <p:nvPr>
            <p:ph type="title" orient="vert"/>
          </p:nvPr>
        </p:nvSpPr>
        <p:spPr>
          <a:xfrm>
            <a:off x="6543675" y="274638"/>
            <a:ext cx="1971675" cy="4357687"/>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9D6DAF4-A220-883B-4C7A-3DD36CCD138D}"/>
              </a:ext>
            </a:extLst>
          </p:cNvPr>
          <p:cNvSpPr>
            <a:spLocks noGrp="1"/>
          </p:cNvSpPr>
          <p:nvPr>
            <p:ph type="body" orient="vert" idx="1"/>
          </p:nvPr>
        </p:nvSpPr>
        <p:spPr>
          <a:xfrm>
            <a:off x="628650" y="274638"/>
            <a:ext cx="5762625"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BE70F3-8798-0EE3-688A-1E64F023FE18}"/>
              </a:ext>
            </a:extLst>
          </p:cNvPr>
          <p:cNvSpPr>
            <a:spLocks noGrp="1"/>
          </p:cNvSpPr>
          <p:nvPr>
            <p:ph type="dt" sz="half" idx="10"/>
          </p:nvPr>
        </p:nvSpPr>
        <p:spPr/>
        <p:txBody>
          <a:bodyPr/>
          <a:lstStyle/>
          <a:p>
            <a:fld id="{8306ACE7-F694-40E2-8946-10EB392372E3}" type="datetimeFigureOut">
              <a:rPr lang="en-GB" smtClean="0"/>
              <a:t>18/12/2023</a:t>
            </a:fld>
            <a:endParaRPr lang="en-GB"/>
          </a:p>
        </p:txBody>
      </p:sp>
      <p:sp>
        <p:nvSpPr>
          <p:cNvPr id="5" name="Footer Placeholder 4">
            <a:extLst>
              <a:ext uri="{FF2B5EF4-FFF2-40B4-BE49-F238E27FC236}">
                <a16:creationId xmlns:a16="http://schemas.microsoft.com/office/drawing/2014/main" id="{B8DE07DD-D422-3ED3-DC12-E2EAAC30D78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B853E52-2C26-1244-968F-AA0876535B7F}"/>
              </a:ext>
            </a:extLst>
          </p:cNvPr>
          <p:cNvSpPr>
            <a:spLocks noGrp="1"/>
          </p:cNvSpPr>
          <p:nvPr>
            <p:ph type="sldNum" sz="quarter" idx="12"/>
          </p:nvPr>
        </p:nvSpPr>
        <p:spPr/>
        <p:txBody>
          <a:bodyPr/>
          <a:lstStyle/>
          <a:p>
            <a:fld id="{5A8FC6FA-9CD9-4CF3-9577-C7BF063E8411}" type="slidenum">
              <a:rPr lang="en-GB" smtClean="0"/>
              <a:t>‹#›</a:t>
            </a:fld>
            <a:endParaRPr lang="en-GB"/>
          </a:p>
        </p:txBody>
      </p:sp>
    </p:spTree>
    <p:extLst>
      <p:ext uri="{BB962C8B-B14F-4D97-AF65-F5344CB8AC3E}">
        <p14:creationId xmlns:p14="http://schemas.microsoft.com/office/powerpoint/2010/main" val="3333940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12" name="Text Placeholder 2"/>
          <p:cNvSpPr>
            <a:spLocks noGrp="1"/>
          </p:cNvSpPr>
          <p:nvPr>
            <p:ph idx="1"/>
          </p:nvPr>
        </p:nvSpPr>
        <p:spPr>
          <a:xfrm>
            <a:off x="457200" y="1200150"/>
            <a:ext cx="8229600" cy="3394075"/>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6529050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4" name="Chart Placeholder 3"/>
          <p:cNvSpPr>
            <a:spLocks noGrp="1"/>
          </p:cNvSpPr>
          <p:nvPr>
            <p:ph type="chart" sz="quarter" idx="10"/>
          </p:nvPr>
        </p:nvSpPr>
        <p:spPr>
          <a:xfrm>
            <a:off x="457200" y="1177925"/>
            <a:ext cx="8229600" cy="2995613"/>
          </a:xfrm>
        </p:spPr>
        <p:txBody>
          <a:bodyPr/>
          <a:lstStyle/>
          <a:p>
            <a:endParaRPr lang="en-US" dirty="0"/>
          </a:p>
        </p:txBody>
      </p:sp>
    </p:spTree>
    <p:extLst>
      <p:ext uri="{BB962C8B-B14F-4D97-AF65-F5344CB8AC3E}">
        <p14:creationId xmlns:p14="http://schemas.microsoft.com/office/powerpoint/2010/main" val="3218444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4" name="Picture Placeholder 3"/>
          <p:cNvSpPr>
            <a:spLocks noGrp="1"/>
          </p:cNvSpPr>
          <p:nvPr>
            <p:ph type="pic" sz="quarter" idx="10"/>
          </p:nvPr>
        </p:nvSpPr>
        <p:spPr>
          <a:xfrm>
            <a:off x="457200" y="1177925"/>
            <a:ext cx="8229600" cy="3001963"/>
          </a:xfrm>
        </p:spPr>
        <p:txBody>
          <a:bodyPr/>
          <a:lstStyle/>
          <a:p>
            <a:endParaRPr lang="en-US" dirty="0"/>
          </a:p>
        </p:txBody>
      </p:sp>
    </p:spTree>
    <p:extLst>
      <p:ext uri="{BB962C8B-B14F-4D97-AF65-F5344CB8AC3E}">
        <p14:creationId xmlns:p14="http://schemas.microsoft.com/office/powerpoint/2010/main" val="21991990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4" name="Table Placeholder 3"/>
          <p:cNvSpPr>
            <a:spLocks noGrp="1"/>
          </p:cNvSpPr>
          <p:nvPr>
            <p:ph type="tbl" sz="quarter" idx="10"/>
          </p:nvPr>
        </p:nvSpPr>
        <p:spPr>
          <a:xfrm>
            <a:off x="457200" y="1178295"/>
            <a:ext cx="8229600" cy="3113088"/>
          </a:xfrm>
        </p:spPr>
        <p:txBody>
          <a:bodyPr/>
          <a:lstStyle/>
          <a:p>
            <a:endParaRPr lang="en-US" dirty="0"/>
          </a:p>
        </p:txBody>
      </p:sp>
    </p:spTree>
    <p:extLst>
      <p:ext uri="{BB962C8B-B14F-4D97-AF65-F5344CB8AC3E}">
        <p14:creationId xmlns:p14="http://schemas.microsoft.com/office/powerpoint/2010/main" val="14815592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555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8590D-355F-69DE-E446-2CE9F45DB512}"/>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EE6CD42-2C6F-1A7D-FDFA-5D6D0ABB2E6F}"/>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C78396-7ED9-F818-4BE5-1196CB15FBE5}"/>
              </a:ext>
            </a:extLst>
          </p:cNvPr>
          <p:cNvSpPr>
            <a:spLocks noGrp="1"/>
          </p:cNvSpPr>
          <p:nvPr>
            <p:ph type="dt" sz="half" idx="10"/>
          </p:nvPr>
        </p:nvSpPr>
        <p:spPr/>
        <p:txBody>
          <a:bodyPr/>
          <a:lstStyle/>
          <a:p>
            <a:fld id="{8306ACE7-F694-40E2-8946-10EB392372E3}" type="datetimeFigureOut">
              <a:rPr lang="en-GB" smtClean="0"/>
              <a:t>18/12/2023</a:t>
            </a:fld>
            <a:endParaRPr lang="en-GB"/>
          </a:p>
        </p:txBody>
      </p:sp>
      <p:sp>
        <p:nvSpPr>
          <p:cNvPr id="5" name="Footer Placeholder 4">
            <a:extLst>
              <a:ext uri="{FF2B5EF4-FFF2-40B4-BE49-F238E27FC236}">
                <a16:creationId xmlns:a16="http://schemas.microsoft.com/office/drawing/2014/main" id="{879C5D52-E8B2-ACD8-4399-2DE29256442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B6254E-9F5A-4E45-0377-2E6B70EC3D57}"/>
              </a:ext>
            </a:extLst>
          </p:cNvPr>
          <p:cNvSpPr>
            <a:spLocks noGrp="1"/>
          </p:cNvSpPr>
          <p:nvPr>
            <p:ph type="sldNum" sz="quarter" idx="12"/>
          </p:nvPr>
        </p:nvSpPr>
        <p:spPr/>
        <p:txBody>
          <a:bodyPr/>
          <a:lstStyle/>
          <a:p>
            <a:fld id="{5A8FC6FA-9CD9-4CF3-9577-C7BF063E8411}" type="slidenum">
              <a:rPr lang="en-GB" smtClean="0"/>
              <a:t>‹#›</a:t>
            </a:fld>
            <a:endParaRPr lang="en-GB"/>
          </a:p>
        </p:txBody>
      </p:sp>
    </p:spTree>
    <p:extLst>
      <p:ext uri="{BB962C8B-B14F-4D97-AF65-F5344CB8AC3E}">
        <p14:creationId xmlns:p14="http://schemas.microsoft.com/office/powerpoint/2010/main" val="2821087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BEEF0-A27F-0EB5-5241-1732EF1EBC9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7D06334-2304-ACC6-A053-0325B87A65A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A09BA5-9DC8-C1DB-EDBD-CC12C16150DF}"/>
              </a:ext>
            </a:extLst>
          </p:cNvPr>
          <p:cNvSpPr>
            <a:spLocks noGrp="1"/>
          </p:cNvSpPr>
          <p:nvPr>
            <p:ph type="dt" sz="half" idx="10"/>
          </p:nvPr>
        </p:nvSpPr>
        <p:spPr/>
        <p:txBody>
          <a:bodyPr/>
          <a:lstStyle/>
          <a:p>
            <a:fld id="{8306ACE7-F694-40E2-8946-10EB392372E3}" type="datetimeFigureOut">
              <a:rPr lang="en-GB" smtClean="0"/>
              <a:t>18/12/2023</a:t>
            </a:fld>
            <a:endParaRPr lang="en-GB"/>
          </a:p>
        </p:txBody>
      </p:sp>
      <p:sp>
        <p:nvSpPr>
          <p:cNvPr id="5" name="Footer Placeholder 4">
            <a:extLst>
              <a:ext uri="{FF2B5EF4-FFF2-40B4-BE49-F238E27FC236}">
                <a16:creationId xmlns:a16="http://schemas.microsoft.com/office/drawing/2014/main" id="{1239C8F0-2141-2087-65F0-AA5DC6CACC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14AFA5-CBDA-1D95-63EB-3472294C82A6}"/>
              </a:ext>
            </a:extLst>
          </p:cNvPr>
          <p:cNvSpPr>
            <a:spLocks noGrp="1"/>
          </p:cNvSpPr>
          <p:nvPr>
            <p:ph type="sldNum" sz="quarter" idx="12"/>
          </p:nvPr>
        </p:nvSpPr>
        <p:spPr/>
        <p:txBody>
          <a:bodyPr/>
          <a:lstStyle/>
          <a:p>
            <a:fld id="{5A8FC6FA-9CD9-4CF3-9577-C7BF063E8411}" type="slidenum">
              <a:rPr lang="en-GB" smtClean="0"/>
              <a:t>‹#›</a:t>
            </a:fld>
            <a:endParaRPr lang="en-GB"/>
          </a:p>
        </p:txBody>
      </p:sp>
    </p:spTree>
    <p:extLst>
      <p:ext uri="{BB962C8B-B14F-4D97-AF65-F5344CB8AC3E}">
        <p14:creationId xmlns:p14="http://schemas.microsoft.com/office/powerpoint/2010/main" val="880507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0DE97-B646-9D29-5B7B-24462657B826}"/>
              </a:ext>
            </a:extLst>
          </p:cNvPr>
          <p:cNvSpPr>
            <a:spLocks noGrp="1"/>
          </p:cNvSpPr>
          <p:nvPr>
            <p:ph type="title"/>
          </p:nvPr>
        </p:nvSpPr>
        <p:spPr>
          <a:xfrm>
            <a:off x="623888" y="1282700"/>
            <a:ext cx="7886700" cy="2139950"/>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6957DBC-449D-359E-89D4-7BB22D2A9911}"/>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0334F3B-0824-F9AF-70D7-70768DFEE533}"/>
              </a:ext>
            </a:extLst>
          </p:cNvPr>
          <p:cNvSpPr>
            <a:spLocks noGrp="1"/>
          </p:cNvSpPr>
          <p:nvPr>
            <p:ph type="dt" sz="half" idx="10"/>
          </p:nvPr>
        </p:nvSpPr>
        <p:spPr/>
        <p:txBody>
          <a:bodyPr/>
          <a:lstStyle/>
          <a:p>
            <a:fld id="{8306ACE7-F694-40E2-8946-10EB392372E3}" type="datetimeFigureOut">
              <a:rPr lang="en-GB" smtClean="0"/>
              <a:t>18/12/2023</a:t>
            </a:fld>
            <a:endParaRPr lang="en-GB"/>
          </a:p>
        </p:txBody>
      </p:sp>
      <p:sp>
        <p:nvSpPr>
          <p:cNvPr id="5" name="Footer Placeholder 4">
            <a:extLst>
              <a:ext uri="{FF2B5EF4-FFF2-40B4-BE49-F238E27FC236}">
                <a16:creationId xmlns:a16="http://schemas.microsoft.com/office/drawing/2014/main" id="{834E644B-2764-890B-C4F2-55BC55B5130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C5E1F3-812B-9080-A638-26AA98278384}"/>
              </a:ext>
            </a:extLst>
          </p:cNvPr>
          <p:cNvSpPr>
            <a:spLocks noGrp="1"/>
          </p:cNvSpPr>
          <p:nvPr>
            <p:ph type="sldNum" sz="quarter" idx="12"/>
          </p:nvPr>
        </p:nvSpPr>
        <p:spPr/>
        <p:txBody>
          <a:bodyPr/>
          <a:lstStyle/>
          <a:p>
            <a:fld id="{5A8FC6FA-9CD9-4CF3-9577-C7BF063E8411}" type="slidenum">
              <a:rPr lang="en-GB" smtClean="0"/>
              <a:t>‹#›</a:t>
            </a:fld>
            <a:endParaRPr lang="en-GB"/>
          </a:p>
        </p:txBody>
      </p:sp>
    </p:spTree>
    <p:extLst>
      <p:ext uri="{BB962C8B-B14F-4D97-AF65-F5344CB8AC3E}">
        <p14:creationId xmlns:p14="http://schemas.microsoft.com/office/powerpoint/2010/main" val="3194308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FBB5F-F060-B971-F6D1-AFBFABECCB7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BE2DC52-B712-BD8F-6414-61549056886F}"/>
              </a:ext>
            </a:extLst>
          </p:cNvPr>
          <p:cNvSpPr>
            <a:spLocks noGrp="1"/>
          </p:cNvSpPr>
          <p:nvPr>
            <p:ph sz="half" idx="1"/>
          </p:nvPr>
        </p:nvSpPr>
        <p:spPr>
          <a:xfrm>
            <a:off x="62865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86DB68F-4DE9-C709-286B-3D7B775F8883}"/>
              </a:ext>
            </a:extLst>
          </p:cNvPr>
          <p:cNvSpPr>
            <a:spLocks noGrp="1"/>
          </p:cNvSpPr>
          <p:nvPr>
            <p:ph sz="half" idx="2"/>
          </p:nvPr>
        </p:nvSpPr>
        <p:spPr>
          <a:xfrm>
            <a:off x="464820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37998A1-5900-F341-6949-826C8953D5A8}"/>
              </a:ext>
            </a:extLst>
          </p:cNvPr>
          <p:cNvSpPr>
            <a:spLocks noGrp="1"/>
          </p:cNvSpPr>
          <p:nvPr>
            <p:ph type="dt" sz="half" idx="10"/>
          </p:nvPr>
        </p:nvSpPr>
        <p:spPr/>
        <p:txBody>
          <a:bodyPr/>
          <a:lstStyle/>
          <a:p>
            <a:fld id="{8306ACE7-F694-40E2-8946-10EB392372E3}" type="datetimeFigureOut">
              <a:rPr lang="en-GB" smtClean="0"/>
              <a:t>18/12/2023</a:t>
            </a:fld>
            <a:endParaRPr lang="en-GB"/>
          </a:p>
        </p:txBody>
      </p:sp>
      <p:sp>
        <p:nvSpPr>
          <p:cNvPr id="6" name="Footer Placeholder 5">
            <a:extLst>
              <a:ext uri="{FF2B5EF4-FFF2-40B4-BE49-F238E27FC236}">
                <a16:creationId xmlns:a16="http://schemas.microsoft.com/office/drawing/2014/main" id="{26F2520C-28F6-29E3-3C9F-38BC4AE2E37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D14F71B-3B3E-43A7-323C-E29BAC9A9302}"/>
              </a:ext>
            </a:extLst>
          </p:cNvPr>
          <p:cNvSpPr>
            <a:spLocks noGrp="1"/>
          </p:cNvSpPr>
          <p:nvPr>
            <p:ph type="sldNum" sz="quarter" idx="12"/>
          </p:nvPr>
        </p:nvSpPr>
        <p:spPr/>
        <p:txBody>
          <a:bodyPr/>
          <a:lstStyle/>
          <a:p>
            <a:fld id="{5A8FC6FA-9CD9-4CF3-9577-C7BF063E8411}" type="slidenum">
              <a:rPr lang="en-GB" smtClean="0"/>
              <a:t>‹#›</a:t>
            </a:fld>
            <a:endParaRPr lang="en-GB"/>
          </a:p>
        </p:txBody>
      </p:sp>
    </p:spTree>
    <p:extLst>
      <p:ext uri="{BB962C8B-B14F-4D97-AF65-F5344CB8AC3E}">
        <p14:creationId xmlns:p14="http://schemas.microsoft.com/office/powerpoint/2010/main" val="40963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7FCCF-0D34-48E4-32CA-930831822301}"/>
              </a:ext>
            </a:extLst>
          </p:cNvPr>
          <p:cNvSpPr>
            <a:spLocks noGrp="1"/>
          </p:cNvSpPr>
          <p:nvPr>
            <p:ph type="title"/>
          </p:nvPr>
        </p:nvSpPr>
        <p:spPr>
          <a:xfrm>
            <a:off x="630238" y="274638"/>
            <a:ext cx="7886700" cy="993775"/>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B0CE020-67D2-45F3-F9EE-E557537E6DE6}"/>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537B535-017E-C03B-A3BD-7AAF672E67AF}"/>
              </a:ext>
            </a:extLst>
          </p:cNvPr>
          <p:cNvSpPr>
            <a:spLocks noGrp="1"/>
          </p:cNvSpPr>
          <p:nvPr>
            <p:ph sz="half" idx="2"/>
          </p:nvPr>
        </p:nvSpPr>
        <p:spPr>
          <a:xfrm>
            <a:off x="630238" y="1879600"/>
            <a:ext cx="38687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7377338-0B14-B68D-CE4B-ABE04DC7CE8E}"/>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D450C4-33EC-6D25-589E-C518EE413682}"/>
              </a:ext>
            </a:extLst>
          </p:cNvPr>
          <p:cNvSpPr>
            <a:spLocks noGrp="1"/>
          </p:cNvSpPr>
          <p:nvPr>
            <p:ph sz="quarter" idx="4"/>
          </p:nvPr>
        </p:nvSpPr>
        <p:spPr>
          <a:xfrm>
            <a:off x="4629150" y="1879600"/>
            <a:ext cx="3887788"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C32CA9A-4552-B898-64A8-BF9AB76C8591}"/>
              </a:ext>
            </a:extLst>
          </p:cNvPr>
          <p:cNvSpPr>
            <a:spLocks noGrp="1"/>
          </p:cNvSpPr>
          <p:nvPr>
            <p:ph type="dt" sz="half" idx="10"/>
          </p:nvPr>
        </p:nvSpPr>
        <p:spPr/>
        <p:txBody>
          <a:bodyPr/>
          <a:lstStyle/>
          <a:p>
            <a:fld id="{8306ACE7-F694-40E2-8946-10EB392372E3}" type="datetimeFigureOut">
              <a:rPr lang="en-GB" smtClean="0"/>
              <a:t>18/12/2023</a:t>
            </a:fld>
            <a:endParaRPr lang="en-GB"/>
          </a:p>
        </p:txBody>
      </p:sp>
      <p:sp>
        <p:nvSpPr>
          <p:cNvPr id="8" name="Footer Placeholder 7">
            <a:extLst>
              <a:ext uri="{FF2B5EF4-FFF2-40B4-BE49-F238E27FC236}">
                <a16:creationId xmlns:a16="http://schemas.microsoft.com/office/drawing/2014/main" id="{1305FC77-E306-0DE4-7C3A-78D46820852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F4FC01C-97DC-55BD-C5E4-5009C8C41FE4}"/>
              </a:ext>
            </a:extLst>
          </p:cNvPr>
          <p:cNvSpPr>
            <a:spLocks noGrp="1"/>
          </p:cNvSpPr>
          <p:nvPr>
            <p:ph type="sldNum" sz="quarter" idx="12"/>
          </p:nvPr>
        </p:nvSpPr>
        <p:spPr/>
        <p:txBody>
          <a:bodyPr/>
          <a:lstStyle/>
          <a:p>
            <a:fld id="{5A8FC6FA-9CD9-4CF3-9577-C7BF063E8411}" type="slidenum">
              <a:rPr lang="en-GB" smtClean="0"/>
              <a:t>‹#›</a:t>
            </a:fld>
            <a:endParaRPr lang="en-GB"/>
          </a:p>
        </p:txBody>
      </p:sp>
    </p:spTree>
    <p:extLst>
      <p:ext uri="{BB962C8B-B14F-4D97-AF65-F5344CB8AC3E}">
        <p14:creationId xmlns:p14="http://schemas.microsoft.com/office/powerpoint/2010/main" val="3765101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8979E-4415-073A-38DF-AC160F9CE24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6A1C227-66AB-6693-EE3D-51ABA48E6BE6}"/>
              </a:ext>
            </a:extLst>
          </p:cNvPr>
          <p:cNvSpPr>
            <a:spLocks noGrp="1"/>
          </p:cNvSpPr>
          <p:nvPr>
            <p:ph type="dt" sz="half" idx="10"/>
          </p:nvPr>
        </p:nvSpPr>
        <p:spPr/>
        <p:txBody>
          <a:bodyPr/>
          <a:lstStyle/>
          <a:p>
            <a:fld id="{8306ACE7-F694-40E2-8946-10EB392372E3}" type="datetimeFigureOut">
              <a:rPr lang="en-GB" smtClean="0"/>
              <a:t>18/12/2023</a:t>
            </a:fld>
            <a:endParaRPr lang="en-GB"/>
          </a:p>
        </p:txBody>
      </p:sp>
      <p:sp>
        <p:nvSpPr>
          <p:cNvPr id="4" name="Footer Placeholder 3">
            <a:extLst>
              <a:ext uri="{FF2B5EF4-FFF2-40B4-BE49-F238E27FC236}">
                <a16:creationId xmlns:a16="http://schemas.microsoft.com/office/drawing/2014/main" id="{D4DEAED4-ED4C-CA74-1648-F465B7ED1C2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A51D585-1D9F-EF50-2F10-70AB18D1F7D0}"/>
              </a:ext>
            </a:extLst>
          </p:cNvPr>
          <p:cNvSpPr>
            <a:spLocks noGrp="1"/>
          </p:cNvSpPr>
          <p:nvPr>
            <p:ph type="sldNum" sz="quarter" idx="12"/>
          </p:nvPr>
        </p:nvSpPr>
        <p:spPr/>
        <p:txBody>
          <a:bodyPr/>
          <a:lstStyle/>
          <a:p>
            <a:fld id="{5A8FC6FA-9CD9-4CF3-9577-C7BF063E8411}" type="slidenum">
              <a:rPr lang="en-GB" smtClean="0"/>
              <a:t>‹#›</a:t>
            </a:fld>
            <a:endParaRPr lang="en-GB"/>
          </a:p>
        </p:txBody>
      </p:sp>
    </p:spTree>
    <p:extLst>
      <p:ext uri="{BB962C8B-B14F-4D97-AF65-F5344CB8AC3E}">
        <p14:creationId xmlns:p14="http://schemas.microsoft.com/office/powerpoint/2010/main" val="1500786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5B6C5E-4E9F-8923-4AD0-F1ED110E4B60}"/>
              </a:ext>
            </a:extLst>
          </p:cNvPr>
          <p:cNvSpPr>
            <a:spLocks noGrp="1"/>
          </p:cNvSpPr>
          <p:nvPr>
            <p:ph type="dt" sz="half" idx="10"/>
          </p:nvPr>
        </p:nvSpPr>
        <p:spPr/>
        <p:txBody>
          <a:bodyPr/>
          <a:lstStyle/>
          <a:p>
            <a:fld id="{8306ACE7-F694-40E2-8946-10EB392372E3}" type="datetimeFigureOut">
              <a:rPr lang="en-GB" smtClean="0"/>
              <a:t>18/12/2023</a:t>
            </a:fld>
            <a:endParaRPr lang="en-GB"/>
          </a:p>
        </p:txBody>
      </p:sp>
      <p:sp>
        <p:nvSpPr>
          <p:cNvPr id="3" name="Footer Placeholder 2">
            <a:extLst>
              <a:ext uri="{FF2B5EF4-FFF2-40B4-BE49-F238E27FC236}">
                <a16:creationId xmlns:a16="http://schemas.microsoft.com/office/drawing/2014/main" id="{4E165D1F-55ED-977E-2939-DEEC928BF62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25258AC-9583-EED4-E3FE-A6B542831082}"/>
              </a:ext>
            </a:extLst>
          </p:cNvPr>
          <p:cNvSpPr>
            <a:spLocks noGrp="1"/>
          </p:cNvSpPr>
          <p:nvPr>
            <p:ph type="sldNum" sz="quarter" idx="12"/>
          </p:nvPr>
        </p:nvSpPr>
        <p:spPr/>
        <p:txBody>
          <a:bodyPr/>
          <a:lstStyle/>
          <a:p>
            <a:fld id="{5A8FC6FA-9CD9-4CF3-9577-C7BF063E8411}" type="slidenum">
              <a:rPr lang="en-GB" smtClean="0"/>
              <a:t>‹#›</a:t>
            </a:fld>
            <a:endParaRPr lang="en-GB"/>
          </a:p>
        </p:txBody>
      </p:sp>
    </p:spTree>
    <p:extLst>
      <p:ext uri="{BB962C8B-B14F-4D97-AF65-F5344CB8AC3E}">
        <p14:creationId xmlns:p14="http://schemas.microsoft.com/office/powerpoint/2010/main" val="1966440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64B0C-7A2A-68E0-FC90-191C9B304CA8}"/>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7AB9126-1000-2040-E070-7D9944FF7739}"/>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DC39171-CF49-1BF4-ACF2-EDE052A6DE08}"/>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F19EFC-0F56-BEFC-BCF1-E6034F1FF073}"/>
              </a:ext>
            </a:extLst>
          </p:cNvPr>
          <p:cNvSpPr>
            <a:spLocks noGrp="1"/>
          </p:cNvSpPr>
          <p:nvPr>
            <p:ph type="dt" sz="half" idx="10"/>
          </p:nvPr>
        </p:nvSpPr>
        <p:spPr/>
        <p:txBody>
          <a:bodyPr/>
          <a:lstStyle/>
          <a:p>
            <a:fld id="{8306ACE7-F694-40E2-8946-10EB392372E3}" type="datetimeFigureOut">
              <a:rPr lang="en-GB" smtClean="0"/>
              <a:t>18/12/2023</a:t>
            </a:fld>
            <a:endParaRPr lang="en-GB"/>
          </a:p>
        </p:txBody>
      </p:sp>
      <p:sp>
        <p:nvSpPr>
          <p:cNvPr id="6" name="Footer Placeholder 5">
            <a:extLst>
              <a:ext uri="{FF2B5EF4-FFF2-40B4-BE49-F238E27FC236}">
                <a16:creationId xmlns:a16="http://schemas.microsoft.com/office/drawing/2014/main" id="{5E5548BE-DD97-9536-9A7E-40A6FC5A406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0A265EF-8324-833D-FCDD-52C67142F1D0}"/>
              </a:ext>
            </a:extLst>
          </p:cNvPr>
          <p:cNvSpPr>
            <a:spLocks noGrp="1"/>
          </p:cNvSpPr>
          <p:nvPr>
            <p:ph type="sldNum" sz="quarter" idx="12"/>
          </p:nvPr>
        </p:nvSpPr>
        <p:spPr/>
        <p:txBody>
          <a:bodyPr/>
          <a:lstStyle/>
          <a:p>
            <a:fld id="{5A8FC6FA-9CD9-4CF3-9577-C7BF063E8411}" type="slidenum">
              <a:rPr lang="en-GB" smtClean="0"/>
              <a:t>‹#›</a:t>
            </a:fld>
            <a:endParaRPr lang="en-GB"/>
          </a:p>
        </p:txBody>
      </p:sp>
    </p:spTree>
    <p:extLst>
      <p:ext uri="{BB962C8B-B14F-4D97-AF65-F5344CB8AC3E}">
        <p14:creationId xmlns:p14="http://schemas.microsoft.com/office/powerpoint/2010/main" val="38210350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2.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3.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334987"/>
            <a:ext cx="8229600" cy="1911280"/>
          </a:xfrm>
          <a:prstGeom prst="rect">
            <a:avLst/>
          </a:prstGeom>
        </p:spPr>
        <p:txBody>
          <a:bodyPr vert="horz" lIns="91440" tIns="45720" rIns="91440" bIns="45720" rtlCol="0" anchor="ctr">
            <a:noAutofit/>
          </a:bodyPr>
          <a:lstStyle/>
          <a:p>
            <a:r>
              <a:rPr lang="en-US" dirty="0"/>
              <a:t>Click to edit Master title style</a:t>
            </a:r>
          </a:p>
        </p:txBody>
      </p:sp>
      <p:pic>
        <p:nvPicPr>
          <p:cNvPr id="7" name="Picture 6" descr="Borough-Council-Logo-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8772" y="4223312"/>
            <a:ext cx="1643947" cy="595774"/>
          </a:xfrm>
          <a:prstGeom prst="rect">
            <a:avLst/>
          </a:prstGeom>
        </p:spPr>
      </p:pic>
    </p:spTree>
    <p:extLst>
      <p:ext uri="{BB962C8B-B14F-4D97-AF65-F5344CB8AC3E}">
        <p14:creationId xmlns:p14="http://schemas.microsoft.com/office/powerpoint/2010/main" val="23084626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457200" rtl="0" eaLnBrk="1" latinLnBrk="0" hangingPunct="1">
        <a:lnSpc>
          <a:spcPct val="90000"/>
        </a:lnSpc>
        <a:spcBef>
          <a:spcPct val="0"/>
        </a:spcBef>
        <a:buNone/>
        <a:defRPr sz="6600" b="1"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7E2CB7-1E85-2422-094C-47A419F980AA}"/>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1D2BB02-8B05-478B-0531-A53EEC483604}"/>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4BE004F-24B4-3E8D-CBEE-4053D1CA8832}"/>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8306ACE7-F694-40E2-8946-10EB392372E3}" type="datetimeFigureOut">
              <a:rPr lang="en-GB" smtClean="0"/>
              <a:t>18/12/2023</a:t>
            </a:fld>
            <a:endParaRPr lang="en-GB"/>
          </a:p>
        </p:txBody>
      </p:sp>
      <p:sp>
        <p:nvSpPr>
          <p:cNvPr id="5" name="Footer Placeholder 4">
            <a:extLst>
              <a:ext uri="{FF2B5EF4-FFF2-40B4-BE49-F238E27FC236}">
                <a16:creationId xmlns:a16="http://schemas.microsoft.com/office/drawing/2014/main" id="{A77A3BC5-81F2-072E-9B2B-09615AC49880}"/>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E4EB312-A7EC-89C6-852C-62C4B9CF0499}"/>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5A8FC6FA-9CD9-4CF3-9577-C7BF063E8411}" type="slidenum">
              <a:rPr lang="en-GB" smtClean="0"/>
              <a:t>‹#›</a:t>
            </a:fld>
            <a:endParaRPr lang="en-GB"/>
          </a:p>
        </p:txBody>
      </p:sp>
    </p:spTree>
    <p:extLst>
      <p:ext uri="{BB962C8B-B14F-4D97-AF65-F5344CB8AC3E}">
        <p14:creationId xmlns:p14="http://schemas.microsoft.com/office/powerpoint/2010/main" val="319821350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1200150"/>
            <a:ext cx="8229600" cy="3125547"/>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7" name="Picture 6" descr="Borough Council Logo BLUE.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87557" y="4457404"/>
            <a:ext cx="1202151" cy="435665"/>
          </a:xfrm>
          <a:prstGeom prst="rect">
            <a:avLst/>
          </a:prstGeom>
        </p:spPr>
      </p:pic>
    </p:spTree>
    <p:extLst>
      <p:ext uri="{BB962C8B-B14F-4D97-AF65-F5344CB8AC3E}">
        <p14:creationId xmlns:p14="http://schemas.microsoft.com/office/powerpoint/2010/main" val="3886482822"/>
      </p:ext>
    </p:extLst>
  </p:cSld>
  <p:clrMap bg1="lt1" tx1="dk1" bg2="lt2" tx2="dk2" accent1="accent1" accent2="accent2" accent3="accent3" accent4="accent4" accent5="accent5" accent6="accent6" hlink="hlink" folHlink="folHlink"/>
  <p:sldLayoutIdLst>
    <p:sldLayoutId id="2147483673" r:id="rId1"/>
    <p:sldLayoutId id="2147483675" r:id="rId2"/>
    <p:sldLayoutId id="2147483674" r:id="rId3"/>
    <p:sldLayoutId id="2147483676" r:id="rId4"/>
    <p:sldLayoutId id="2147483677" r:id="rId5"/>
  </p:sldLayoutIdLst>
  <p:txStyles>
    <p:titleStyle>
      <a:lvl1pPr algn="l" defTabSz="457200" rtl="0" eaLnBrk="1" latinLnBrk="0" hangingPunct="1">
        <a:spcBef>
          <a:spcPct val="0"/>
        </a:spcBef>
        <a:buNone/>
        <a:defRPr sz="36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oleObject" Target="../embeddings/oleObject1.bin"/><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oleObject" Target="../embeddings/oleObject2.bin"/><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hyperlink" Target="https://www.west-norfolk.gov.uk/info/20137/air_quality/171/air_pollution_levels" TargetMode="Externa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6E23B-4FF8-0607-FD36-315C507518C7}"/>
              </a:ext>
            </a:extLst>
          </p:cNvPr>
          <p:cNvSpPr>
            <a:spLocks noGrp="1"/>
          </p:cNvSpPr>
          <p:nvPr>
            <p:ph type="ctrTitle"/>
          </p:nvPr>
        </p:nvSpPr>
        <p:spPr>
          <a:xfrm>
            <a:off x="478089" y="1913315"/>
            <a:ext cx="8084874" cy="955115"/>
          </a:xfrm>
        </p:spPr>
        <p:txBody>
          <a:bodyPr/>
          <a:lstStyle/>
          <a:p>
            <a:r>
              <a:rPr lang="en-GB" dirty="0"/>
              <a:t>Air Quality Action Plan Review</a:t>
            </a:r>
            <a:br>
              <a:rPr lang="en-GB" dirty="0"/>
            </a:br>
            <a:br>
              <a:rPr lang="en-GB" dirty="0"/>
            </a:br>
            <a:r>
              <a:rPr lang="en-GB" sz="4800" dirty="0"/>
              <a:t>Non-Technical Summary</a:t>
            </a:r>
            <a:endParaRPr lang="en-GB" dirty="0"/>
          </a:p>
        </p:txBody>
      </p:sp>
    </p:spTree>
    <p:extLst>
      <p:ext uri="{BB962C8B-B14F-4D97-AF65-F5344CB8AC3E}">
        <p14:creationId xmlns:p14="http://schemas.microsoft.com/office/powerpoint/2010/main" val="1301970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730EF2A6-6A42-9E72-CFDF-537AAF3D399E}"/>
              </a:ext>
            </a:extLst>
          </p:cNvPr>
          <p:cNvGraphicFramePr>
            <a:graphicFrameLocks noChangeAspect="1"/>
          </p:cNvGraphicFramePr>
          <p:nvPr>
            <p:extLst>
              <p:ext uri="{D42A27DB-BD31-4B8C-83A1-F6EECF244321}">
                <p14:modId xmlns:p14="http://schemas.microsoft.com/office/powerpoint/2010/main" val="2944456431"/>
              </p:ext>
            </p:extLst>
          </p:nvPr>
        </p:nvGraphicFramePr>
        <p:xfrm>
          <a:off x="0" y="0"/>
          <a:ext cx="3650166" cy="5162665"/>
        </p:xfrm>
        <a:graphic>
          <a:graphicData uri="http://schemas.openxmlformats.org/presentationml/2006/ole">
            <mc:AlternateContent xmlns:mc="http://schemas.openxmlformats.org/markup-compatibility/2006">
              <mc:Choice xmlns:v="urn:schemas-microsoft-com:vml" Requires="v">
                <p:oleObj name="Acrobat Document" r:id="rId2" imgW="4533530" imgH="6415758" progId="AcroExch.Document.DC">
                  <p:embed/>
                </p:oleObj>
              </mc:Choice>
              <mc:Fallback>
                <p:oleObj name="Acrobat Document" r:id="rId2" imgW="4533530" imgH="6415758" progId="AcroExch.Document.DC">
                  <p:embed/>
                  <p:pic>
                    <p:nvPicPr>
                      <p:cNvPr id="4" name="Object 3">
                        <a:extLst>
                          <a:ext uri="{FF2B5EF4-FFF2-40B4-BE49-F238E27FC236}">
                            <a16:creationId xmlns:a16="http://schemas.microsoft.com/office/drawing/2014/main" id="{730EF2A6-6A42-9E72-CFDF-537AAF3D399E}"/>
                          </a:ext>
                        </a:extLst>
                      </p:cNvPr>
                      <p:cNvPicPr/>
                      <p:nvPr/>
                    </p:nvPicPr>
                    <p:blipFill>
                      <a:blip r:embed="rId3"/>
                      <a:stretch>
                        <a:fillRect/>
                      </a:stretch>
                    </p:blipFill>
                    <p:spPr>
                      <a:xfrm>
                        <a:off x="0" y="0"/>
                        <a:ext cx="3650166" cy="5162665"/>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C2DDEEE8-2AEF-9589-2642-563C6AEA15EA}"/>
              </a:ext>
            </a:extLst>
          </p:cNvPr>
          <p:cNvSpPr txBox="1"/>
          <p:nvPr/>
        </p:nvSpPr>
        <p:spPr>
          <a:xfrm>
            <a:off x="3925228" y="431180"/>
            <a:ext cx="4196795" cy="1754326"/>
          </a:xfrm>
          <a:prstGeom prst="rect">
            <a:avLst/>
          </a:prstGeom>
          <a:noFill/>
        </p:spPr>
        <p:txBody>
          <a:bodyPr wrap="square" rtlCol="0">
            <a:spAutoFit/>
          </a:bodyPr>
          <a:lstStyle/>
          <a:p>
            <a:r>
              <a:rPr lang="en-GB" dirty="0"/>
              <a:t>The Town Centre Air Quality Management Area extended a previous AQMA which included only part of Railway Road. It includes the whole gyratory (one way road system) and London Road</a:t>
            </a:r>
          </a:p>
        </p:txBody>
      </p:sp>
    </p:spTree>
    <p:extLst>
      <p:ext uri="{BB962C8B-B14F-4D97-AF65-F5344CB8AC3E}">
        <p14:creationId xmlns:p14="http://schemas.microsoft.com/office/powerpoint/2010/main" val="3885943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52993AC5-CECA-4FB1-877E-589A02E3409A}"/>
              </a:ext>
            </a:extLst>
          </p:cNvPr>
          <p:cNvGraphicFramePr>
            <a:graphicFrameLocks noChangeAspect="1"/>
          </p:cNvGraphicFramePr>
          <p:nvPr>
            <p:extLst>
              <p:ext uri="{D42A27DB-BD31-4B8C-83A1-F6EECF244321}">
                <p14:modId xmlns:p14="http://schemas.microsoft.com/office/powerpoint/2010/main" val="4021133583"/>
              </p:ext>
            </p:extLst>
          </p:nvPr>
        </p:nvGraphicFramePr>
        <p:xfrm>
          <a:off x="0" y="-4570"/>
          <a:ext cx="7273660" cy="5148070"/>
        </p:xfrm>
        <a:graphic>
          <a:graphicData uri="http://schemas.openxmlformats.org/presentationml/2006/ole">
            <mc:AlternateContent xmlns:mc="http://schemas.openxmlformats.org/markup-compatibility/2006">
              <mc:Choice xmlns:v="urn:schemas-microsoft-com:vml" Requires="v">
                <p:oleObj name="Acrobat Document" r:id="rId2" imgW="9067534" imgH="6415758" progId="AcroExch.Document.DC">
                  <p:embed/>
                </p:oleObj>
              </mc:Choice>
              <mc:Fallback>
                <p:oleObj name="Acrobat Document" r:id="rId2" imgW="9067534" imgH="6415758" progId="AcroExch.Document.DC">
                  <p:embed/>
                  <p:pic>
                    <p:nvPicPr>
                      <p:cNvPr id="4" name="Object 3">
                        <a:extLst>
                          <a:ext uri="{FF2B5EF4-FFF2-40B4-BE49-F238E27FC236}">
                            <a16:creationId xmlns:a16="http://schemas.microsoft.com/office/drawing/2014/main" id="{52993AC5-CECA-4FB1-877E-589A02E3409A}"/>
                          </a:ext>
                        </a:extLst>
                      </p:cNvPr>
                      <p:cNvPicPr/>
                      <p:nvPr/>
                    </p:nvPicPr>
                    <p:blipFill>
                      <a:blip r:embed="rId3"/>
                      <a:stretch>
                        <a:fillRect/>
                      </a:stretch>
                    </p:blipFill>
                    <p:spPr>
                      <a:xfrm>
                        <a:off x="0" y="-4570"/>
                        <a:ext cx="7273660" cy="5148070"/>
                      </a:xfrm>
                      <a:prstGeom prst="rect">
                        <a:avLst/>
                      </a:prstGeom>
                    </p:spPr>
                  </p:pic>
                </p:oleObj>
              </mc:Fallback>
            </mc:AlternateContent>
          </a:graphicData>
        </a:graphic>
      </p:graphicFrame>
    </p:spTree>
    <p:extLst>
      <p:ext uri="{BB962C8B-B14F-4D97-AF65-F5344CB8AC3E}">
        <p14:creationId xmlns:p14="http://schemas.microsoft.com/office/powerpoint/2010/main" val="2621244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3F303B-B255-73DF-D137-EAB2B40C1C02}"/>
              </a:ext>
            </a:extLst>
          </p:cNvPr>
          <p:cNvSpPr>
            <a:spLocks noGrp="1"/>
          </p:cNvSpPr>
          <p:nvPr>
            <p:ph type="ctrTitle"/>
          </p:nvPr>
        </p:nvSpPr>
        <p:spPr/>
        <p:txBody>
          <a:bodyPr/>
          <a:lstStyle/>
          <a:p>
            <a:r>
              <a:rPr lang="en-GB" dirty="0"/>
              <a:t>Air Quality Action Plan</a:t>
            </a:r>
          </a:p>
        </p:txBody>
      </p:sp>
    </p:spTree>
    <p:extLst>
      <p:ext uri="{BB962C8B-B14F-4D97-AF65-F5344CB8AC3E}">
        <p14:creationId xmlns:p14="http://schemas.microsoft.com/office/powerpoint/2010/main" val="814937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41D31-9E3D-3910-DBBA-94E82363F2FB}"/>
              </a:ext>
            </a:extLst>
          </p:cNvPr>
          <p:cNvSpPr>
            <a:spLocks noGrp="1"/>
          </p:cNvSpPr>
          <p:nvPr>
            <p:ph type="title"/>
          </p:nvPr>
        </p:nvSpPr>
        <p:spPr/>
        <p:txBody>
          <a:bodyPr/>
          <a:lstStyle/>
          <a:p>
            <a:r>
              <a:rPr lang="en-GB" dirty="0"/>
              <a:t>AQAP background</a:t>
            </a:r>
          </a:p>
        </p:txBody>
      </p:sp>
      <p:sp>
        <p:nvSpPr>
          <p:cNvPr id="4" name="Content Placeholder 3">
            <a:extLst>
              <a:ext uri="{FF2B5EF4-FFF2-40B4-BE49-F238E27FC236}">
                <a16:creationId xmlns:a16="http://schemas.microsoft.com/office/drawing/2014/main" id="{DBB202B4-300C-DFF9-34AC-BFBCBA642436}"/>
              </a:ext>
            </a:extLst>
          </p:cNvPr>
          <p:cNvSpPr>
            <a:spLocks noGrp="1"/>
          </p:cNvSpPr>
          <p:nvPr>
            <p:ph idx="1"/>
          </p:nvPr>
        </p:nvSpPr>
        <p:spPr/>
        <p:txBody>
          <a:bodyPr>
            <a:normAutofit fontScale="92500" lnSpcReduction="20000"/>
          </a:bodyPr>
          <a:lstStyle/>
          <a:p>
            <a:r>
              <a:rPr lang="en-GB" dirty="0"/>
              <a:t>When a council declares an AQMA they must write and adopt an Air Quality Action Plan </a:t>
            </a:r>
          </a:p>
          <a:p>
            <a:r>
              <a:rPr lang="en-GB" dirty="0"/>
              <a:t>The Action Plan adopted in 2015 needs updating</a:t>
            </a:r>
          </a:p>
          <a:p>
            <a:r>
              <a:rPr lang="en-GB" dirty="0"/>
              <a:t>The Action Plan contains measures to reduce the pollution by targeting the sources of NO</a:t>
            </a:r>
            <a:r>
              <a:rPr lang="en-GB" baseline="-25000" dirty="0"/>
              <a:t>2</a:t>
            </a:r>
          </a:p>
          <a:p>
            <a:r>
              <a:rPr lang="en-GB" dirty="0"/>
              <a:t>Road transport has been identified as the main source of nitrogen dioxide pollution</a:t>
            </a:r>
          </a:p>
          <a:p>
            <a:r>
              <a:rPr lang="en-GB" dirty="0"/>
              <a:t>Draft Measures in the Action Plan are proportionate to the current NO</a:t>
            </a:r>
            <a:r>
              <a:rPr lang="en-GB" baseline="-25000" dirty="0"/>
              <a:t>2 </a:t>
            </a:r>
            <a:r>
              <a:rPr lang="en-GB" dirty="0"/>
              <a:t>levels</a:t>
            </a:r>
          </a:p>
          <a:p>
            <a:endParaRPr lang="en-GB" dirty="0"/>
          </a:p>
        </p:txBody>
      </p:sp>
    </p:spTree>
    <p:extLst>
      <p:ext uri="{BB962C8B-B14F-4D97-AF65-F5344CB8AC3E}">
        <p14:creationId xmlns:p14="http://schemas.microsoft.com/office/powerpoint/2010/main" val="1969095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DBC89-CC08-AECB-6DEA-8F5882475B69}"/>
              </a:ext>
            </a:extLst>
          </p:cNvPr>
          <p:cNvSpPr>
            <a:spLocks noGrp="1"/>
          </p:cNvSpPr>
          <p:nvPr>
            <p:ph type="title"/>
          </p:nvPr>
        </p:nvSpPr>
        <p:spPr/>
        <p:txBody>
          <a:bodyPr/>
          <a:lstStyle/>
          <a:p>
            <a:r>
              <a:rPr lang="en-GB" dirty="0"/>
              <a:t>Progress to Date</a:t>
            </a:r>
          </a:p>
        </p:txBody>
      </p:sp>
      <p:sp>
        <p:nvSpPr>
          <p:cNvPr id="4" name="Content Placeholder 3">
            <a:extLst>
              <a:ext uri="{FF2B5EF4-FFF2-40B4-BE49-F238E27FC236}">
                <a16:creationId xmlns:a16="http://schemas.microsoft.com/office/drawing/2014/main" id="{CDB671A6-3D12-0126-828C-E488472E7286}"/>
              </a:ext>
            </a:extLst>
          </p:cNvPr>
          <p:cNvSpPr>
            <a:spLocks noGrp="1"/>
          </p:cNvSpPr>
          <p:nvPr>
            <p:ph idx="1"/>
          </p:nvPr>
        </p:nvSpPr>
        <p:spPr/>
        <p:txBody>
          <a:bodyPr>
            <a:normAutofit/>
          </a:bodyPr>
          <a:lstStyle/>
          <a:p>
            <a:r>
              <a:rPr lang="en-GB" dirty="0"/>
              <a:t>Previous update to Council Management Team</a:t>
            </a:r>
          </a:p>
          <a:p>
            <a:r>
              <a:rPr lang="en-GB" dirty="0"/>
              <a:t>Internal workshop to review and update the previous Action Plan measures</a:t>
            </a:r>
          </a:p>
          <a:p>
            <a:r>
              <a:rPr lang="en-GB" dirty="0"/>
              <a:t>Consultation with Norfolk County Council</a:t>
            </a:r>
          </a:p>
          <a:p>
            <a:r>
              <a:rPr lang="en-GB" dirty="0"/>
              <a:t>Consultation with Portfolio Holder</a:t>
            </a:r>
          </a:p>
          <a:p>
            <a:r>
              <a:rPr lang="en-GB" dirty="0"/>
              <a:t>Cabinet Briefing</a:t>
            </a:r>
          </a:p>
        </p:txBody>
      </p:sp>
    </p:spTree>
    <p:extLst>
      <p:ext uri="{BB962C8B-B14F-4D97-AF65-F5344CB8AC3E}">
        <p14:creationId xmlns:p14="http://schemas.microsoft.com/office/powerpoint/2010/main" val="411856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36797-FBE3-D8C0-DE93-0EA73974EC19}"/>
              </a:ext>
            </a:extLst>
          </p:cNvPr>
          <p:cNvSpPr>
            <a:spLocks noGrp="1"/>
          </p:cNvSpPr>
          <p:nvPr>
            <p:ph type="title"/>
          </p:nvPr>
        </p:nvSpPr>
        <p:spPr>
          <a:xfrm>
            <a:off x="419100" y="0"/>
            <a:ext cx="8229600" cy="508334"/>
          </a:xfrm>
        </p:spPr>
        <p:txBody>
          <a:bodyPr anchor="ctr">
            <a:normAutofit/>
          </a:bodyPr>
          <a:lstStyle/>
          <a:p>
            <a:r>
              <a:rPr lang="en-GB" sz="2400" dirty="0"/>
              <a:t>AQAP Draft Measures 1/3</a:t>
            </a:r>
            <a:endParaRPr lang="en-GB" dirty="0"/>
          </a:p>
        </p:txBody>
      </p:sp>
      <p:graphicFrame>
        <p:nvGraphicFramePr>
          <p:cNvPr id="7" name="Table 6">
            <a:extLst>
              <a:ext uri="{FF2B5EF4-FFF2-40B4-BE49-F238E27FC236}">
                <a16:creationId xmlns:a16="http://schemas.microsoft.com/office/drawing/2014/main" id="{426F0AB6-7A48-0567-10BE-C57538010FC6}"/>
              </a:ext>
            </a:extLst>
          </p:cNvPr>
          <p:cNvGraphicFramePr>
            <a:graphicFrameLocks noGrp="1"/>
          </p:cNvGraphicFramePr>
          <p:nvPr>
            <p:extLst>
              <p:ext uri="{D42A27DB-BD31-4B8C-83A1-F6EECF244321}">
                <p14:modId xmlns:p14="http://schemas.microsoft.com/office/powerpoint/2010/main" val="2706498969"/>
              </p:ext>
            </p:extLst>
          </p:nvPr>
        </p:nvGraphicFramePr>
        <p:xfrm>
          <a:off x="152589" y="626412"/>
          <a:ext cx="8838822" cy="3536323"/>
        </p:xfrm>
        <a:graphic>
          <a:graphicData uri="http://schemas.openxmlformats.org/drawingml/2006/table">
            <a:tbl>
              <a:tblPr firstRow="1" bandRow="1">
                <a:tableStyleId>{5C22544A-7EE6-4342-B048-85BDC9FD1C3A}</a:tableStyleId>
              </a:tblPr>
              <a:tblGrid>
                <a:gridCol w="257231">
                  <a:extLst>
                    <a:ext uri="{9D8B030D-6E8A-4147-A177-3AD203B41FA5}">
                      <a16:colId xmlns:a16="http://schemas.microsoft.com/office/drawing/2014/main" val="4128349267"/>
                    </a:ext>
                  </a:extLst>
                </a:gridCol>
                <a:gridCol w="2524107">
                  <a:extLst>
                    <a:ext uri="{9D8B030D-6E8A-4147-A177-3AD203B41FA5}">
                      <a16:colId xmlns:a16="http://schemas.microsoft.com/office/drawing/2014/main" val="3372532228"/>
                    </a:ext>
                  </a:extLst>
                </a:gridCol>
                <a:gridCol w="1498757">
                  <a:extLst>
                    <a:ext uri="{9D8B030D-6E8A-4147-A177-3AD203B41FA5}">
                      <a16:colId xmlns:a16="http://schemas.microsoft.com/office/drawing/2014/main" val="2495294036"/>
                    </a:ext>
                  </a:extLst>
                </a:gridCol>
                <a:gridCol w="1772409">
                  <a:extLst>
                    <a:ext uri="{9D8B030D-6E8A-4147-A177-3AD203B41FA5}">
                      <a16:colId xmlns:a16="http://schemas.microsoft.com/office/drawing/2014/main" val="1679093098"/>
                    </a:ext>
                  </a:extLst>
                </a:gridCol>
                <a:gridCol w="818114">
                  <a:extLst>
                    <a:ext uri="{9D8B030D-6E8A-4147-A177-3AD203B41FA5}">
                      <a16:colId xmlns:a16="http://schemas.microsoft.com/office/drawing/2014/main" val="3810014285"/>
                    </a:ext>
                  </a:extLst>
                </a:gridCol>
                <a:gridCol w="798848">
                  <a:extLst>
                    <a:ext uri="{9D8B030D-6E8A-4147-A177-3AD203B41FA5}">
                      <a16:colId xmlns:a16="http://schemas.microsoft.com/office/drawing/2014/main" val="2641487231"/>
                    </a:ext>
                  </a:extLst>
                </a:gridCol>
                <a:gridCol w="1169356">
                  <a:extLst>
                    <a:ext uri="{9D8B030D-6E8A-4147-A177-3AD203B41FA5}">
                      <a16:colId xmlns:a16="http://schemas.microsoft.com/office/drawing/2014/main" val="563785138"/>
                    </a:ext>
                  </a:extLst>
                </a:gridCol>
              </a:tblGrid>
              <a:tr h="704067">
                <a:tc>
                  <a:txBody>
                    <a:bodyPr/>
                    <a:lstStyle/>
                    <a:p>
                      <a:pPr algn="ctr" fontAlgn="ctr"/>
                      <a:r>
                        <a:rPr lang="en-GB" sz="800" u="none" strike="noStrike" dirty="0">
                          <a:effectLst/>
                        </a:rPr>
                        <a:t>Priority &amp; Measure No.</a:t>
                      </a:r>
                      <a:endParaRPr lang="en-GB" sz="800" b="1" i="0" u="none" strike="noStrike" dirty="0">
                        <a:solidFill>
                          <a:srgbClr val="FFFFFF"/>
                        </a:solidFill>
                        <a:effectLst/>
                        <a:latin typeface="Arial" panose="020B0604020202020204" pitchFamily="34" charset="0"/>
                      </a:endParaRPr>
                    </a:p>
                  </a:txBody>
                  <a:tcPr marL="4302" marR="4302" marT="4302" marB="0" vert="vert270" anchor="ctr"/>
                </a:tc>
                <a:tc>
                  <a:txBody>
                    <a:bodyPr/>
                    <a:lstStyle/>
                    <a:p>
                      <a:pPr algn="ctr" fontAlgn="ctr"/>
                      <a:endParaRPr lang="en-GB" sz="800" b="1" i="0" u="none" strike="noStrike" dirty="0">
                        <a:solidFill>
                          <a:srgbClr val="FFFFFF"/>
                        </a:solidFill>
                        <a:effectLst/>
                        <a:latin typeface="Arial" panose="020B0604020202020204" pitchFamily="34" charset="0"/>
                      </a:endParaRPr>
                    </a:p>
                  </a:txBody>
                  <a:tcPr marL="4302" marR="4302" marT="4302" marB="0" anchor="ctr"/>
                </a:tc>
                <a:tc>
                  <a:txBody>
                    <a:bodyPr/>
                    <a:lstStyle/>
                    <a:p>
                      <a:pPr algn="ctr" fontAlgn="ctr"/>
                      <a:endParaRPr lang="en-GB" sz="800" b="1" i="0" u="none" strike="noStrike" dirty="0">
                        <a:solidFill>
                          <a:srgbClr val="FFFFFF"/>
                        </a:solidFill>
                        <a:effectLst/>
                        <a:latin typeface="Arial" panose="020B0604020202020204" pitchFamily="34" charset="0"/>
                      </a:endParaRPr>
                    </a:p>
                  </a:txBody>
                  <a:tcPr marL="4302" marR="4302" marT="4302" marB="0" vert="vert270" anchor="ctr"/>
                </a:tc>
                <a:tc>
                  <a:txBody>
                    <a:bodyPr/>
                    <a:lstStyle/>
                    <a:p>
                      <a:pPr algn="ctr" fontAlgn="ctr"/>
                      <a:endParaRPr lang="en-GB" sz="800" b="1" i="0" u="none" strike="noStrike" dirty="0">
                        <a:solidFill>
                          <a:srgbClr val="FFFFFF"/>
                        </a:solidFill>
                        <a:effectLst/>
                        <a:latin typeface="Arial" panose="020B0604020202020204" pitchFamily="34" charset="0"/>
                      </a:endParaRPr>
                    </a:p>
                  </a:txBody>
                  <a:tcPr marL="4302" marR="4302" marT="4302" marB="0" vert="vert270" anchor="ctr"/>
                </a:tc>
                <a:tc>
                  <a:txBody>
                    <a:bodyPr/>
                    <a:lstStyle/>
                    <a:p>
                      <a:pPr algn="ctr" fontAlgn="ctr"/>
                      <a:endParaRPr lang="en-GB" sz="800" b="1" i="0" u="none" strike="noStrike" dirty="0">
                        <a:solidFill>
                          <a:srgbClr val="FFFFFF"/>
                        </a:solidFill>
                        <a:effectLst/>
                        <a:latin typeface="Arial" panose="020B0604020202020204" pitchFamily="34" charset="0"/>
                      </a:endParaRPr>
                    </a:p>
                  </a:txBody>
                  <a:tcPr marL="4302" marR="4302" marT="4302" marB="0" vert="vert270" anchor="ctr"/>
                </a:tc>
                <a:tc>
                  <a:txBody>
                    <a:bodyPr/>
                    <a:lstStyle/>
                    <a:p>
                      <a:pPr algn="ctr" fontAlgn="ctr"/>
                      <a:endParaRPr lang="en-GB" sz="800" b="1" i="0" u="none" strike="noStrike" dirty="0">
                        <a:solidFill>
                          <a:srgbClr val="FFFFFF"/>
                        </a:solidFill>
                        <a:effectLst/>
                        <a:latin typeface="Arial" panose="020B0604020202020204" pitchFamily="34" charset="0"/>
                      </a:endParaRPr>
                    </a:p>
                  </a:txBody>
                  <a:tcPr marL="4302" marR="4302" marT="4302" marB="0" vert="vert270" anchor="ctr"/>
                </a:tc>
                <a:tc>
                  <a:txBody>
                    <a:bodyPr/>
                    <a:lstStyle/>
                    <a:p>
                      <a:pPr algn="ctr" fontAlgn="ctr"/>
                      <a:endParaRPr lang="en-GB" sz="800" b="1" i="0" u="none" strike="noStrike" dirty="0">
                        <a:solidFill>
                          <a:srgbClr val="FFFFFF"/>
                        </a:solidFill>
                        <a:effectLst/>
                        <a:latin typeface="Arial" panose="020B0604020202020204" pitchFamily="34" charset="0"/>
                      </a:endParaRPr>
                    </a:p>
                  </a:txBody>
                  <a:tcPr marL="4302" marR="4302" marT="4302" marB="0" vert="vert270" anchor="ctr"/>
                </a:tc>
                <a:extLst>
                  <a:ext uri="{0D108BD9-81ED-4DB2-BD59-A6C34878D82A}">
                    <a16:rowId xmlns:a16="http://schemas.microsoft.com/office/drawing/2014/main" val="3566158945"/>
                  </a:ext>
                </a:extLst>
              </a:tr>
              <a:tr h="401684">
                <a:tc>
                  <a:txBody>
                    <a:bodyPr/>
                    <a:lstStyle/>
                    <a:p>
                      <a:pPr algn="ctr" fontAlgn="ctr"/>
                      <a:r>
                        <a:rPr lang="en-GB" sz="1200" b="1" u="none" strike="noStrike" dirty="0">
                          <a:effectLst/>
                        </a:rPr>
                        <a:t>1.1</a:t>
                      </a:r>
                      <a:endParaRPr lang="en-GB" sz="1200" b="1" i="0" u="none" strike="noStrike" dirty="0">
                        <a:solidFill>
                          <a:srgbClr val="000000"/>
                        </a:solidFill>
                        <a:effectLst/>
                        <a:latin typeface="Arial" panose="020B0604020202020204" pitchFamily="34" charset="0"/>
                      </a:endParaRPr>
                    </a:p>
                  </a:txBody>
                  <a:tcPr marL="4302" marR="4302" marT="4302" marB="0" anchor="ctr"/>
                </a:tc>
                <a:tc>
                  <a:txBody>
                    <a:bodyPr/>
                    <a:lstStyle/>
                    <a:p>
                      <a:pPr algn="ctr" fontAlgn="ctr"/>
                      <a:r>
                        <a:rPr lang="en-GB" sz="1200" b="1" u="none" strike="noStrike" dirty="0">
                          <a:effectLst/>
                        </a:rPr>
                        <a:t>Improve active travel promotion to schools</a:t>
                      </a:r>
                      <a:endParaRPr lang="en-GB" sz="1200" b="1" i="0" u="none" strike="noStrike" dirty="0">
                        <a:solidFill>
                          <a:srgbClr val="000000"/>
                        </a:solidFill>
                        <a:effectLst/>
                        <a:latin typeface="Arial" panose="020B0604020202020204" pitchFamily="34" charset="0"/>
                      </a:endParaRPr>
                    </a:p>
                  </a:txBody>
                  <a:tcPr marL="4302" marR="4302" marT="4302" marB="0" anchor="ctr"/>
                </a:tc>
                <a:tc>
                  <a:txBody>
                    <a:bodyPr/>
                    <a:lstStyle/>
                    <a:p>
                      <a:pPr algn="ctr" fontAlgn="ctr"/>
                      <a:r>
                        <a:rPr lang="en-GB" sz="1200" b="1" u="none" strike="noStrike">
                          <a:effectLst/>
                        </a:rPr>
                        <a:t>Promoting Travel Alternatives</a:t>
                      </a:r>
                      <a:endParaRPr lang="en-GB" sz="1200" b="1" i="0" u="none" strike="noStrike">
                        <a:solidFill>
                          <a:srgbClr val="000000"/>
                        </a:solidFill>
                        <a:effectLst/>
                        <a:latin typeface="Arial" panose="020B0604020202020204" pitchFamily="34" charset="0"/>
                      </a:endParaRPr>
                    </a:p>
                  </a:txBody>
                  <a:tcPr marL="4302" marR="4302" marT="4302" marB="0" anchor="ctr"/>
                </a:tc>
                <a:tc>
                  <a:txBody>
                    <a:bodyPr/>
                    <a:lstStyle/>
                    <a:p>
                      <a:pPr algn="ctr" fontAlgn="ctr"/>
                      <a:r>
                        <a:rPr lang="en-GB" sz="1200" b="1" u="none" strike="noStrike">
                          <a:effectLst/>
                        </a:rPr>
                        <a:t>School Travel Plans</a:t>
                      </a:r>
                      <a:endParaRPr lang="en-GB" sz="1200" b="1" i="0" u="none" strike="noStrike">
                        <a:solidFill>
                          <a:srgbClr val="000000"/>
                        </a:solidFill>
                        <a:effectLst/>
                        <a:latin typeface="Arial" panose="020B0604020202020204" pitchFamily="34" charset="0"/>
                      </a:endParaRPr>
                    </a:p>
                  </a:txBody>
                  <a:tcPr marL="4302" marR="4302" marT="4302" marB="0" anchor="ctr"/>
                </a:tc>
                <a:tc>
                  <a:txBody>
                    <a:bodyPr/>
                    <a:lstStyle/>
                    <a:p>
                      <a:pPr algn="ctr" fontAlgn="ctr"/>
                      <a:r>
                        <a:rPr lang="en-GB" sz="1200" b="1" u="none" strike="noStrike" dirty="0">
                          <a:effectLst/>
                        </a:rPr>
                        <a:t>2024</a:t>
                      </a:r>
                      <a:endParaRPr lang="en-GB" sz="1200" b="1" i="0" u="none" strike="noStrike" dirty="0">
                        <a:solidFill>
                          <a:srgbClr val="000000"/>
                        </a:solidFill>
                        <a:effectLst/>
                        <a:latin typeface="Arial" panose="020B0604020202020204" pitchFamily="34" charset="0"/>
                      </a:endParaRPr>
                    </a:p>
                  </a:txBody>
                  <a:tcPr marL="4302" marR="4302" marT="4302" marB="0" anchor="ctr"/>
                </a:tc>
                <a:tc>
                  <a:txBody>
                    <a:bodyPr/>
                    <a:lstStyle/>
                    <a:p>
                      <a:pPr algn="ctr" fontAlgn="ctr"/>
                      <a:r>
                        <a:rPr lang="en-GB" sz="1200" b="1" u="none" strike="noStrike">
                          <a:effectLst/>
                        </a:rPr>
                        <a:t>On-going</a:t>
                      </a:r>
                      <a:endParaRPr lang="en-GB" sz="1200" b="1" i="0" u="none" strike="noStrike">
                        <a:solidFill>
                          <a:srgbClr val="000000"/>
                        </a:solidFill>
                        <a:effectLst/>
                        <a:latin typeface="Arial" panose="020B0604020202020204" pitchFamily="34" charset="0"/>
                      </a:endParaRPr>
                    </a:p>
                  </a:txBody>
                  <a:tcPr marL="4302" marR="4302" marT="4302" marB="0" anchor="ctr"/>
                </a:tc>
                <a:tc>
                  <a:txBody>
                    <a:bodyPr/>
                    <a:lstStyle/>
                    <a:p>
                      <a:pPr algn="ctr" fontAlgn="ctr"/>
                      <a:r>
                        <a:rPr lang="en-GB" sz="1200" b="1" u="none" strike="noStrike" dirty="0">
                          <a:effectLst/>
                        </a:rPr>
                        <a:t>NCC </a:t>
                      </a:r>
                    </a:p>
                    <a:p>
                      <a:pPr algn="ctr" fontAlgn="ctr"/>
                      <a:r>
                        <a:rPr lang="en-GB" sz="1200" b="1" u="none" strike="noStrike" dirty="0">
                          <a:effectLst/>
                        </a:rPr>
                        <a:t>Schools</a:t>
                      </a:r>
                      <a:endParaRPr lang="en-GB" sz="1200" b="1" i="0" u="none" strike="noStrike" dirty="0">
                        <a:solidFill>
                          <a:srgbClr val="000000"/>
                        </a:solidFill>
                        <a:effectLst/>
                        <a:latin typeface="Arial" panose="020B0604020202020204" pitchFamily="34" charset="0"/>
                      </a:endParaRPr>
                    </a:p>
                  </a:txBody>
                  <a:tcPr marL="4302" marR="4302" marT="4302" marB="0" anchor="ctr"/>
                </a:tc>
                <a:extLst>
                  <a:ext uri="{0D108BD9-81ED-4DB2-BD59-A6C34878D82A}">
                    <a16:rowId xmlns:a16="http://schemas.microsoft.com/office/drawing/2014/main" val="2836549690"/>
                  </a:ext>
                </a:extLst>
              </a:tr>
              <a:tr h="225111">
                <a:tc>
                  <a:txBody>
                    <a:bodyPr/>
                    <a:lstStyle/>
                    <a:p>
                      <a:pPr algn="ctr" fontAlgn="ctr"/>
                      <a:r>
                        <a:rPr lang="en-GB" sz="1200" b="1" u="none" strike="noStrike">
                          <a:effectLst/>
                        </a:rPr>
                        <a:t>1.2</a:t>
                      </a:r>
                      <a:endParaRPr lang="en-GB" sz="1200" b="1" i="0" u="none" strike="noStrike">
                        <a:solidFill>
                          <a:srgbClr val="000000"/>
                        </a:solidFill>
                        <a:effectLst/>
                        <a:latin typeface="Arial" panose="020B0604020202020204" pitchFamily="34" charset="0"/>
                      </a:endParaRPr>
                    </a:p>
                  </a:txBody>
                  <a:tcPr marL="4302" marR="4302" marT="4302" marB="0" anchor="ctr"/>
                </a:tc>
                <a:tc>
                  <a:txBody>
                    <a:bodyPr/>
                    <a:lstStyle/>
                    <a:p>
                      <a:pPr algn="ctr" fontAlgn="ctr"/>
                      <a:r>
                        <a:rPr lang="en-GB" sz="1200" b="1" u="none" strike="noStrike" dirty="0">
                          <a:effectLst/>
                        </a:rPr>
                        <a:t>Review &amp; update BCKLWN </a:t>
                      </a:r>
                    </a:p>
                    <a:p>
                      <a:pPr algn="ctr" fontAlgn="ctr"/>
                      <a:r>
                        <a:rPr lang="en-GB" sz="1200" b="1" u="none" strike="noStrike" dirty="0">
                          <a:effectLst/>
                        </a:rPr>
                        <a:t>Travel Plan</a:t>
                      </a:r>
                      <a:endParaRPr lang="en-GB" sz="1200" b="1" i="0" u="none" strike="noStrike" dirty="0">
                        <a:solidFill>
                          <a:srgbClr val="000000"/>
                        </a:solidFill>
                        <a:effectLst/>
                        <a:latin typeface="Arial" panose="020B0604020202020204" pitchFamily="34" charset="0"/>
                      </a:endParaRPr>
                    </a:p>
                  </a:txBody>
                  <a:tcPr marL="4302" marR="4302" marT="4302" marB="0" anchor="ctr"/>
                </a:tc>
                <a:tc>
                  <a:txBody>
                    <a:bodyPr/>
                    <a:lstStyle/>
                    <a:p>
                      <a:pPr algn="ctr" fontAlgn="ctr"/>
                      <a:r>
                        <a:rPr lang="en-GB" sz="1200" b="1" u="none" strike="noStrike">
                          <a:effectLst/>
                        </a:rPr>
                        <a:t>Promoting Travel Alternatives</a:t>
                      </a:r>
                      <a:endParaRPr lang="en-GB" sz="1200" b="1" i="0" u="none" strike="noStrike">
                        <a:solidFill>
                          <a:srgbClr val="000000"/>
                        </a:solidFill>
                        <a:effectLst/>
                        <a:latin typeface="Arial" panose="020B0604020202020204" pitchFamily="34" charset="0"/>
                      </a:endParaRPr>
                    </a:p>
                  </a:txBody>
                  <a:tcPr marL="4302" marR="4302" marT="4302" marB="0" anchor="ctr"/>
                </a:tc>
                <a:tc>
                  <a:txBody>
                    <a:bodyPr/>
                    <a:lstStyle/>
                    <a:p>
                      <a:pPr algn="ctr" fontAlgn="ctr"/>
                      <a:r>
                        <a:rPr lang="en-GB" sz="1200" b="1" u="none" strike="noStrike">
                          <a:effectLst/>
                        </a:rPr>
                        <a:t>Workplace Travel Planning</a:t>
                      </a:r>
                      <a:endParaRPr lang="en-GB" sz="1200" b="1" i="0" u="none" strike="noStrike">
                        <a:solidFill>
                          <a:srgbClr val="000000"/>
                        </a:solidFill>
                        <a:effectLst/>
                        <a:latin typeface="Arial" panose="020B0604020202020204" pitchFamily="34" charset="0"/>
                      </a:endParaRPr>
                    </a:p>
                  </a:txBody>
                  <a:tcPr marL="4302" marR="4302" marT="4302" marB="0" anchor="ctr"/>
                </a:tc>
                <a:tc>
                  <a:txBody>
                    <a:bodyPr/>
                    <a:lstStyle/>
                    <a:p>
                      <a:pPr algn="ctr" fontAlgn="ctr"/>
                      <a:r>
                        <a:rPr lang="en-GB" sz="1200" b="1" u="none" strike="noStrike" dirty="0">
                          <a:effectLst/>
                        </a:rPr>
                        <a:t>2024</a:t>
                      </a:r>
                      <a:endParaRPr lang="en-GB" sz="1200" b="1" i="0" u="none" strike="noStrike" dirty="0">
                        <a:solidFill>
                          <a:srgbClr val="000000"/>
                        </a:solidFill>
                        <a:effectLst/>
                        <a:latin typeface="Arial" panose="020B0604020202020204" pitchFamily="34" charset="0"/>
                      </a:endParaRPr>
                    </a:p>
                  </a:txBody>
                  <a:tcPr marL="4302" marR="4302" marT="4302" marB="0" anchor="ctr"/>
                </a:tc>
                <a:tc>
                  <a:txBody>
                    <a:bodyPr/>
                    <a:lstStyle/>
                    <a:p>
                      <a:pPr algn="ctr" fontAlgn="ctr"/>
                      <a:r>
                        <a:rPr lang="en-GB" sz="1200" b="1" u="none" strike="noStrike">
                          <a:effectLst/>
                        </a:rPr>
                        <a:t>On-going</a:t>
                      </a:r>
                      <a:endParaRPr lang="en-GB" sz="1200" b="1" i="0" u="none" strike="noStrike">
                        <a:solidFill>
                          <a:srgbClr val="000000"/>
                        </a:solidFill>
                        <a:effectLst/>
                        <a:latin typeface="Arial" panose="020B0604020202020204" pitchFamily="34" charset="0"/>
                      </a:endParaRPr>
                    </a:p>
                  </a:txBody>
                  <a:tcPr marL="4302" marR="4302" marT="4302" marB="0" anchor="ctr"/>
                </a:tc>
                <a:tc>
                  <a:txBody>
                    <a:bodyPr/>
                    <a:lstStyle/>
                    <a:p>
                      <a:pPr algn="ctr" fontAlgn="ctr"/>
                      <a:r>
                        <a:rPr lang="en-GB" sz="1200" b="1" u="none" strike="noStrike" dirty="0">
                          <a:effectLst/>
                        </a:rPr>
                        <a:t>BCKLWN Sustrans</a:t>
                      </a:r>
                      <a:endParaRPr lang="en-GB" sz="1200" b="1" i="0" u="none" strike="noStrike" dirty="0">
                        <a:solidFill>
                          <a:srgbClr val="000000"/>
                        </a:solidFill>
                        <a:effectLst/>
                        <a:latin typeface="Arial" panose="020B0604020202020204" pitchFamily="34" charset="0"/>
                      </a:endParaRPr>
                    </a:p>
                  </a:txBody>
                  <a:tcPr marL="4302" marR="4302" marT="4302" marB="0" anchor="ctr"/>
                </a:tc>
                <a:extLst>
                  <a:ext uri="{0D108BD9-81ED-4DB2-BD59-A6C34878D82A}">
                    <a16:rowId xmlns:a16="http://schemas.microsoft.com/office/drawing/2014/main" val="4051025772"/>
                  </a:ext>
                </a:extLst>
              </a:tr>
              <a:tr h="401684">
                <a:tc>
                  <a:txBody>
                    <a:bodyPr/>
                    <a:lstStyle/>
                    <a:p>
                      <a:pPr algn="ctr" fontAlgn="ctr"/>
                      <a:r>
                        <a:rPr lang="en-GB" sz="1200" b="1" u="none" strike="noStrike">
                          <a:effectLst/>
                        </a:rPr>
                        <a:t>1.3</a:t>
                      </a:r>
                      <a:endParaRPr lang="en-GB" sz="1200" b="1" i="0" u="none" strike="noStrike">
                        <a:solidFill>
                          <a:srgbClr val="000000"/>
                        </a:solidFill>
                        <a:effectLst/>
                        <a:latin typeface="Arial" panose="020B0604020202020204" pitchFamily="34" charset="0"/>
                      </a:endParaRPr>
                    </a:p>
                  </a:txBody>
                  <a:tcPr marL="4302" marR="4302" marT="4302" marB="0" anchor="ctr"/>
                </a:tc>
                <a:tc>
                  <a:txBody>
                    <a:bodyPr/>
                    <a:lstStyle/>
                    <a:p>
                      <a:pPr algn="ctr" fontAlgn="ctr"/>
                      <a:r>
                        <a:rPr lang="en-GB" sz="1200" b="1" u="none" strike="noStrike" dirty="0">
                          <a:effectLst/>
                        </a:rPr>
                        <a:t>Development of other workplace / business travel plans </a:t>
                      </a:r>
                      <a:endParaRPr lang="en-GB" sz="1200" b="1" i="0" u="none" strike="noStrike" dirty="0">
                        <a:solidFill>
                          <a:srgbClr val="000000"/>
                        </a:solidFill>
                        <a:effectLst/>
                        <a:latin typeface="Arial" panose="020B0604020202020204" pitchFamily="34" charset="0"/>
                      </a:endParaRPr>
                    </a:p>
                  </a:txBody>
                  <a:tcPr marL="4302" marR="4302" marT="4302" marB="0" anchor="ctr"/>
                </a:tc>
                <a:tc>
                  <a:txBody>
                    <a:bodyPr/>
                    <a:lstStyle/>
                    <a:p>
                      <a:pPr algn="ctr" fontAlgn="ctr"/>
                      <a:r>
                        <a:rPr lang="en-GB" sz="1200" b="1" u="none" strike="noStrike">
                          <a:effectLst/>
                        </a:rPr>
                        <a:t>Promoting Travel Alternatives</a:t>
                      </a:r>
                      <a:endParaRPr lang="en-GB" sz="1200" b="1" i="0" u="none" strike="noStrike">
                        <a:solidFill>
                          <a:srgbClr val="000000"/>
                        </a:solidFill>
                        <a:effectLst/>
                        <a:latin typeface="Arial" panose="020B0604020202020204" pitchFamily="34" charset="0"/>
                      </a:endParaRPr>
                    </a:p>
                  </a:txBody>
                  <a:tcPr marL="4302" marR="4302" marT="4302" marB="0" anchor="ctr"/>
                </a:tc>
                <a:tc>
                  <a:txBody>
                    <a:bodyPr/>
                    <a:lstStyle/>
                    <a:p>
                      <a:pPr algn="ctr" fontAlgn="ctr"/>
                      <a:r>
                        <a:rPr lang="en-GB" sz="1200" b="1" u="none" strike="noStrike" dirty="0">
                          <a:effectLst/>
                        </a:rPr>
                        <a:t>Encourage / Facilitate homeworking</a:t>
                      </a:r>
                      <a:endParaRPr lang="en-GB" sz="1200" b="1" i="0" u="none" strike="noStrike" dirty="0">
                        <a:solidFill>
                          <a:srgbClr val="000000"/>
                        </a:solidFill>
                        <a:effectLst/>
                        <a:latin typeface="Arial" panose="020B0604020202020204" pitchFamily="34" charset="0"/>
                      </a:endParaRPr>
                    </a:p>
                  </a:txBody>
                  <a:tcPr marL="4302" marR="4302" marT="4302" marB="0" anchor="ctr"/>
                </a:tc>
                <a:tc>
                  <a:txBody>
                    <a:bodyPr/>
                    <a:lstStyle/>
                    <a:p>
                      <a:pPr algn="ctr" fontAlgn="ctr"/>
                      <a:r>
                        <a:rPr lang="en-GB" sz="1200" b="1" u="none" strike="noStrike" dirty="0">
                          <a:effectLst/>
                        </a:rPr>
                        <a:t>2024</a:t>
                      </a:r>
                      <a:endParaRPr lang="en-GB" sz="1200" b="1" i="0" u="none" strike="noStrike" dirty="0">
                        <a:solidFill>
                          <a:srgbClr val="000000"/>
                        </a:solidFill>
                        <a:effectLst/>
                        <a:latin typeface="Arial" panose="020B0604020202020204" pitchFamily="34" charset="0"/>
                      </a:endParaRPr>
                    </a:p>
                  </a:txBody>
                  <a:tcPr marL="4302" marR="4302" marT="4302" marB="0" anchor="ctr"/>
                </a:tc>
                <a:tc>
                  <a:txBody>
                    <a:bodyPr/>
                    <a:lstStyle/>
                    <a:p>
                      <a:pPr algn="ctr" fontAlgn="ctr"/>
                      <a:r>
                        <a:rPr lang="en-GB" sz="1200" b="1" u="none" strike="noStrike">
                          <a:effectLst/>
                        </a:rPr>
                        <a:t>On-going</a:t>
                      </a:r>
                      <a:endParaRPr lang="en-GB" sz="1200" b="1" i="0" u="none" strike="noStrike">
                        <a:solidFill>
                          <a:srgbClr val="000000"/>
                        </a:solidFill>
                        <a:effectLst/>
                        <a:latin typeface="Arial" panose="020B0604020202020204" pitchFamily="34" charset="0"/>
                      </a:endParaRPr>
                    </a:p>
                  </a:txBody>
                  <a:tcPr marL="4302" marR="4302" marT="4302" marB="0" anchor="ctr"/>
                </a:tc>
                <a:tc>
                  <a:txBody>
                    <a:bodyPr/>
                    <a:lstStyle/>
                    <a:p>
                      <a:pPr algn="ctr" fontAlgn="ctr"/>
                      <a:r>
                        <a:rPr lang="en-GB" sz="1200" b="1" u="none" strike="noStrike" dirty="0">
                          <a:effectLst/>
                        </a:rPr>
                        <a:t>BCKLWN Private businesses</a:t>
                      </a:r>
                      <a:endParaRPr lang="en-GB" sz="1200" b="1" i="0" u="none" strike="noStrike" dirty="0">
                        <a:solidFill>
                          <a:srgbClr val="000000"/>
                        </a:solidFill>
                        <a:effectLst/>
                        <a:latin typeface="Arial" panose="020B0604020202020204" pitchFamily="34" charset="0"/>
                      </a:endParaRPr>
                    </a:p>
                  </a:txBody>
                  <a:tcPr marL="4302" marR="4302" marT="4302" marB="0" anchor="ctr"/>
                </a:tc>
                <a:extLst>
                  <a:ext uri="{0D108BD9-81ED-4DB2-BD59-A6C34878D82A}">
                    <a16:rowId xmlns:a16="http://schemas.microsoft.com/office/drawing/2014/main" val="942384247"/>
                  </a:ext>
                </a:extLst>
              </a:tr>
              <a:tr h="401684">
                <a:tc>
                  <a:txBody>
                    <a:bodyPr/>
                    <a:lstStyle/>
                    <a:p>
                      <a:pPr algn="ctr" fontAlgn="ctr"/>
                      <a:r>
                        <a:rPr lang="en-GB" sz="1200" b="1" u="none" strike="noStrike">
                          <a:effectLst/>
                        </a:rPr>
                        <a:t>1.4</a:t>
                      </a:r>
                      <a:endParaRPr lang="en-GB" sz="1200" b="1" i="0" u="none" strike="noStrike">
                        <a:solidFill>
                          <a:srgbClr val="000000"/>
                        </a:solidFill>
                        <a:effectLst/>
                        <a:latin typeface="Arial" panose="020B0604020202020204" pitchFamily="34" charset="0"/>
                      </a:endParaRPr>
                    </a:p>
                  </a:txBody>
                  <a:tcPr marL="4302" marR="4302" marT="4302" marB="0" anchor="ctr"/>
                </a:tc>
                <a:tc>
                  <a:txBody>
                    <a:bodyPr/>
                    <a:lstStyle/>
                    <a:p>
                      <a:pPr algn="ctr" fontAlgn="ctr"/>
                      <a:r>
                        <a:rPr lang="en-GB" sz="1200" b="1" u="none" strike="noStrike" dirty="0">
                          <a:effectLst/>
                        </a:rPr>
                        <a:t>Development of Active Travel Hubs</a:t>
                      </a:r>
                      <a:endParaRPr lang="en-GB" sz="1200" b="1" i="0" u="none" strike="noStrike" dirty="0">
                        <a:solidFill>
                          <a:srgbClr val="000000"/>
                        </a:solidFill>
                        <a:effectLst/>
                        <a:latin typeface="Arial" panose="020B0604020202020204" pitchFamily="34" charset="0"/>
                      </a:endParaRPr>
                    </a:p>
                  </a:txBody>
                  <a:tcPr marL="4302" marR="4302" marT="4302" marB="0" anchor="ctr"/>
                </a:tc>
                <a:tc>
                  <a:txBody>
                    <a:bodyPr/>
                    <a:lstStyle/>
                    <a:p>
                      <a:pPr algn="ctr" fontAlgn="ctr"/>
                      <a:r>
                        <a:rPr lang="en-GB" sz="1200" b="1" u="none" strike="noStrike">
                          <a:effectLst/>
                        </a:rPr>
                        <a:t>Transport Planning and Infrastructure</a:t>
                      </a:r>
                      <a:endParaRPr lang="en-GB" sz="1200" b="1" i="0" u="none" strike="noStrike">
                        <a:solidFill>
                          <a:srgbClr val="000000"/>
                        </a:solidFill>
                        <a:effectLst/>
                        <a:latin typeface="Arial" panose="020B0604020202020204" pitchFamily="34" charset="0"/>
                      </a:endParaRPr>
                    </a:p>
                  </a:txBody>
                  <a:tcPr marL="4302" marR="4302" marT="4302" marB="0" anchor="ctr"/>
                </a:tc>
                <a:tc>
                  <a:txBody>
                    <a:bodyPr/>
                    <a:lstStyle/>
                    <a:p>
                      <a:pPr algn="ctr" fontAlgn="ctr"/>
                      <a:r>
                        <a:rPr lang="en-GB" sz="1200" b="1" u="none" strike="noStrike">
                          <a:effectLst/>
                        </a:rPr>
                        <a:t>Intensive active travel campaign &amp; infrastructure</a:t>
                      </a:r>
                      <a:endParaRPr lang="en-GB" sz="1200" b="1" i="0" u="none" strike="noStrike">
                        <a:solidFill>
                          <a:srgbClr val="000000"/>
                        </a:solidFill>
                        <a:effectLst/>
                        <a:latin typeface="Arial" panose="020B0604020202020204" pitchFamily="34" charset="0"/>
                      </a:endParaRPr>
                    </a:p>
                  </a:txBody>
                  <a:tcPr marL="4302" marR="4302" marT="4302" marB="0" anchor="ctr"/>
                </a:tc>
                <a:tc>
                  <a:txBody>
                    <a:bodyPr/>
                    <a:lstStyle/>
                    <a:p>
                      <a:pPr algn="ctr" fontAlgn="ctr"/>
                      <a:r>
                        <a:rPr lang="en-GB" sz="1200" b="1" u="none" strike="noStrike" dirty="0">
                          <a:effectLst/>
                        </a:rPr>
                        <a:t>2024</a:t>
                      </a:r>
                      <a:endParaRPr lang="en-GB" sz="1200" b="1" i="0" u="none" strike="noStrike" dirty="0">
                        <a:solidFill>
                          <a:srgbClr val="000000"/>
                        </a:solidFill>
                        <a:effectLst/>
                        <a:latin typeface="Arial" panose="020B0604020202020204" pitchFamily="34" charset="0"/>
                      </a:endParaRPr>
                    </a:p>
                  </a:txBody>
                  <a:tcPr marL="4302" marR="4302" marT="4302" marB="0" anchor="ctr"/>
                </a:tc>
                <a:tc>
                  <a:txBody>
                    <a:bodyPr/>
                    <a:lstStyle/>
                    <a:p>
                      <a:pPr algn="ctr" fontAlgn="ctr"/>
                      <a:r>
                        <a:rPr lang="en-GB" sz="1200" b="1" u="none" strike="noStrike">
                          <a:effectLst/>
                        </a:rPr>
                        <a:t>On-going</a:t>
                      </a:r>
                      <a:endParaRPr lang="en-GB" sz="1200" b="1" i="0" u="none" strike="noStrike">
                        <a:solidFill>
                          <a:srgbClr val="000000"/>
                        </a:solidFill>
                        <a:effectLst/>
                        <a:latin typeface="Arial" panose="020B0604020202020204" pitchFamily="34" charset="0"/>
                      </a:endParaRPr>
                    </a:p>
                  </a:txBody>
                  <a:tcPr marL="4302" marR="4302" marT="4302" marB="0" anchor="ctr"/>
                </a:tc>
                <a:tc>
                  <a:txBody>
                    <a:bodyPr/>
                    <a:lstStyle/>
                    <a:p>
                      <a:pPr algn="ctr" fontAlgn="ctr"/>
                      <a:r>
                        <a:rPr lang="en-GB" sz="1200" b="1" u="none" strike="noStrike" dirty="0">
                          <a:effectLst/>
                        </a:rPr>
                        <a:t>BCKLWN </a:t>
                      </a:r>
                    </a:p>
                    <a:p>
                      <a:pPr algn="ctr" fontAlgn="ctr"/>
                      <a:r>
                        <a:rPr lang="en-GB" sz="1200" b="1" u="none" strike="noStrike" dirty="0">
                          <a:effectLst/>
                        </a:rPr>
                        <a:t>NCC</a:t>
                      </a:r>
                      <a:endParaRPr lang="en-GB" sz="1200" b="1" i="0" u="none" strike="noStrike" dirty="0">
                        <a:solidFill>
                          <a:srgbClr val="000000"/>
                        </a:solidFill>
                        <a:effectLst/>
                        <a:latin typeface="Arial" panose="020B0604020202020204" pitchFamily="34" charset="0"/>
                      </a:endParaRPr>
                    </a:p>
                  </a:txBody>
                  <a:tcPr marL="4302" marR="4302" marT="4302" marB="0" anchor="ctr"/>
                </a:tc>
                <a:extLst>
                  <a:ext uri="{0D108BD9-81ED-4DB2-BD59-A6C34878D82A}">
                    <a16:rowId xmlns:a16="http://schemas.microsoft.com/office/drawing/2014/main" val="2741659740"/>
                  </a:ext>
                </a:extLst>
              </a:tr>
              <a:tr h="401684">
                <a:tc>
                  <a:txBody>
                    <a:bodyPr/>
                    <a:lstStyle/>
                    <a:p>
                      <a:pPr algn="ctr" fontAlgn="ctr"/>
                      <a:r>
                        <a:rPr lang="en-GB" sz="1200" b="1" u="none" strike="noStrike">
                          <a:effectLst/>
                        </a:rPr>
                        <a:t>1.5</a:t>
                      </a:r>
                      <a:endParaRPr lang="en-GB" sz="1200" b="1" i="0" u="none" strike="noStrike">
                        <a:solidFill>
                          <a:srgbClr val="000000"/>
                        </a:solidFill>
                        <a:effectLst/>
                        <a:latin typeface="Arial" panose="020B0604020202020204" pitchFamily="34" charset="0"/>
                      </a:endParaRPr>
                    </a:p>
                  </a:txBody>
                  <a:tcPr marL="4302" marR="4302" marT="4302" marB="0" anchor="ctr"/>
                </a:tc>
                <a:tc>
                  <a:txBody>
                    <a:bodyPr/>
                    <a:lstStyle/>
                    <a:p>
                      <a:pPr algn="ctr" fontAlgn="ctr"/>
                      <a:r>
                        <a:rPr lang="en-GB" sz="1200" b="1" u="none" strike="noStrike" dirty="0">
                          <a:effectLst/>
                        </a:rPr>
                        <a:t>Implement local cycling and walking infrastructure plan (LCWIP)</a:t>
                      </a:r>
                      <a:endParaRPr lang="en-GB" sz="1200" b="1" i="0" u="none" strike="noStrike" dirty="0">
                        <a:solidFill>
                          <a:srgbClr val="000000"/>
                        </a:solidFill>
                        <a:effectLst/>
                        <a:latin typeface="Arial" panose="020B0604020202020204" pitchFamily="34" charset="0"/>
                      </a:endParaRPr>
                    </a:p>
                  </a:txBody>
                  <a:tcPr marL="4302" marR="4302" marT="4302" marB="0" anchor="ctr"/>
                </a:tc>
                <a:tc>
                  <a:txBody>
                    <a:bodyPr/>
                    <a:lstStyle/>
                    <a:p>
                      <a:pPr algn="ctr" fontAlgn="ctr"/>
                      <a:r>
                        <a:rPr lang="en-GB" sz="1200" b="1" u="none" strike="noStrike">
                          <a:effectLst/>
                        </a:rPr>
                        <a:t>Promoting Travel Alternatives</a:t>
                      </a:r>
                      <a:endParaRPr lang="en-GB" sz="1200" b="1" i="0" u="none" strike="noStrike">
                        <a:solidFill>
                          <a:srgbClr val="000000"/>
                        </a:solidFill>
                        <a:effectLst/>
                        <a:latin typeface="Arial" panose="020B0604020202020204" pitchFamily="34" charset="0"/>
                      </a:endParaRPr>
                    </a:p>
                  </a:txBody>
                  <a:tcPr marL="4302" marR="4302" marT="4302" marB="0" anchor="ctr"/>
                </a:tc>
                <a:tc>
                  <a:txBody>
                    <a:bodyPr/>
                    <a:lstStyle/>
                    <a:p>
                      <a:pPr algn="ctr" fontAlgn="ctr"/>
                      <a:r>
                        <a:rPr lang="en-GB" sz="1200" b="1" u="none" strike="noStrike">
                          <a:effectLst/>
                        </a:rPr>
                        <a:t>Intensive active travel campaign &amp; infrastructure</a:t>
                      </a:r>
                      <a:endParaRPr lang="en-GB" sz="1200" b="1" i="0" u="none" strike="noStrike">
                        <a:solidFill>
                          <a:srgbClr val="000000"/>
                        </a:solidFill>
                        <a:effectLst/>
                        <a:latin typeface="Arial" panose="020B0604020202020204" pitchFamily="34" charset="0"/>
                      </a:endParaRPr>
                    </a:p>
                  </a:txBody>
                  <a:tcPr marL="4302" marR="4302" marT="4302" marB="0" anchor="ctr"/>
                </a:tc>
                <a:tc>
                  <a:txBody>
                    <a:bodyPr/>
                    <a:lstStyle/>
                    <a:p>
                      <a:pPr algn="ctr" fontAlgn="ctr"/>
                      <a:r>
                        <a:rPr lang="en-GB" sz="1200" b="1" u="none" strike="noStrike" dirty="0">
                          <a:effectLst/>
                        </a:rPr>
                        <a:t>2024</a:t>
                      </a:r>
                      <a:endParaRPr lang="en-GB" sz="1200" b="1" i="0" u="none" strike="noStrike" dirty="0">
                        <a:solidFill>
                          <a:srgbClr val="000000"/>
                        </a:solidFill>
                        <a:effectLst/>
                        <a:latin typeface="Arial" panose="020B0604020202020204" pitchFamily="34" charset="0"/>
                      </a:endParaRPr>
                    </a:p>
                  </a:txBody>
                  <a:tcPr marL="4302" marR="4302" marT="4302" marB="0" anchor="ctr"/>
                </a:tc>
                <a:tc>
                  <a:txBody>
                    <a:bodyPr/>
                    <a:lstStyle/>
                    <a:p>
                      <a:pPr algn="ctr" fontAlgn="ctr"/>
                      <a:r>
                        <a:rPr lang="en-GB" sz="1200" b="1" u="none" strike="noStrike">
                          <a:effectLst/>
                        </a:rPr>
                        <a:t>On-going</a:t>
                      </a:r>
                      <a:endParaRPr lang="en-GB" sz="1200" b="1" i="0" u="none" strike="noStrike">
                        <a:solidFill>
                          <a:srgbClr val="000000"/>
                        </a:solidFill>
                        <a:effectLst/>
                        <a:latin typeface="Arial" panose="020B0604020202020204" pitchFamily="34" charset="0"/>
                      </a:endParaRPr>
                    </a:p>
                  </a:txBody>
                  <a:tcPr marL="4302" marR="4302" marT="4302" marB="0" anchor="ctr"/>
                </a:tc>
                <a:tc>
                  <a:txBody>
                    <a:bodyPr/>
                    <a:lstStyle/>
                    <a:p>
                      <a:pPr algn="ctr" fontAlgn="ctr"/>
                      <a:r>
                        <a:rPr lang="en-GB" sz="1200" b="1" u="none" strike="noStrike" dirty="0">
                          <a:effectLst/>
                        </a:rPr>
                        <a:t>NCC </a:t>
                      </a:r>
                    </a:p>
                    <a:p>
                      <a:pPr algn="ctr" fontAlgn="ctr"/>
                      <a:r>
                        <a:rPr lang="en-GB" sz="1200" b="1" u="none" strike="noStrike" dirty="0">
                          <a:effectLst/>
                        </a:rPr>
                        <a:t>BCKLWN</a:t>
                      </a:r>
                      <a:endParaRPr lang="en-GB" sz="1200" b="1" i="0" u="none" strike="noStrike" dirty="0">
                        <a:solidFill>
                          <a:srgbClr val="000000"/>
                        </a:solidFill>
                        <a:effectLst/>
                        <a:latin typeface="Arial" panose="020B0604020202020204" pitchFamily="34" charset="0"/>
                      </a:endParaRPr>
                    </a:p>
                  </a:txBody>
                  <a:tcPr marL="4302" marR="4302" marT="4302" marB="0" anchor="ctr"/>
                </a:tc>
                <a:extLst>
                  <a:ext uri="{0D108BD9-81ED-4DB2-BD59-A6C34878D82A}">
                    <a16:rowId xmlns:a16="http://schemas.microsoft.com/office/drawing/2014/main" val="3329707915"/>
                  </a:ext>
                </a:extLst>
              </a:tr>
              <a:tr h="401684">
                <a:tc>
                  <a:txBody>
                    <a:bodyPr/>
                    <a:lstStyle/>
                    <a:p>
                      <a:pPr algn="ctr" fontAlgn="ctr"/>
                      <a:r>
                        <a:rPr lang="en-GB" sz="1200" b="1" u="none" strike="noStrike">
                          <a:effectLst/>
                        </a:rPr>
                        <a:t>1.6</a:t>
                      </a:r>
                      <a:endParaRPr lang="en-GB" sz="1200" b="1" i="0" u="none" strike="noStrike">
                        <a:solidFill>
                          <a:srgbClr val="000000"/>
                        </a:solidFill>
                        <a:effectLst/>
                        <a:latin typeface="Arial" panose="020B0604020202020204" pitchFamily="34" charset="0"/>
                      </a:endParaRPr>
                    </a:p>
                  </a:txBody>
                  <a:tcPr marL="4302" marR="4302" marT="4302" marB="0" anchor="ctr"/>
                </a:tc>
                <a:tc>
                  <a:txBody>
                    <a:bodyPr/>
                    <a:lstStyle/>
                    <a:p>
                      <a:pPr algn="ctr" fontAlgn="ctr"/>
                      <a:r>
                        <a:rPr lang="en-GB" sz="1200" b="1" u="none" strike="noStrike" dirty="0">
                          <a:effectLst/>
                        </a:rPr>
                        <a:t>Support Use of West Lynn Ferry</a:t>
                      </a:r>
                      <a:endParaRPr lang="en-GB" sz="1200" b="1" i="0" u="none" strike="noStrike" dirty="0">
                        <a:solidFill>
                          <a:srgbClr val="000000"/>
                        </a:solidFill>
                        <a:effectLst/>
                        <a:latin typeface="Arial" panose="020B0604020202020204" pitchFamily="34" charset="0"/>
                      </a:endParaRPr>
                    </a:p>
                  </a:txBody>
                  <a:tcPr marL="4302" marR="4302" marT="4302" marB="0" anchor="ctr"/>
                </a:tc>
                <a:tc>
                  <a:txBody>
                    <a:bodyPr/>
                    <a:lstStyle/>
                    <a:p>
                      <a:pPr algn="ctr" fontAlgn="ctr"/>
                      <a:r>
                        <a:rPr lang="en-GB" sz="1200" b="1" u="none" strike="noStrike">
                          <a:effectLst/>
                        </a:rPr>
                        <a:t>Promoting Travel Alternatives</a:t>
                      </a:r>
                      <a:endParaRPr lang="en-GB" sz="1200" b="1" i="0" u="none" strike="noStrike">
                        <a:solidFill>
                          <a:srgbClr val="000000"/>
                        </a:solidFill>
                        <a:effectLst/>
                        <a:latin typeface="Arial" panose="020B0604020202020204" pitchFamily="34" charset="0"/>
                      </a:endParaRPr>
                    </a:p>
                  </a:txBody>
                  <a:tcPr marL="4302" marR="4302" marT="4302" marB="0" anchor="ctr"/>
                </a:tc>
                <a:tc>
                  <a:txBody>
                    <a:bodyPr/>
                    <a:lstStyle/>
                    <a:p>
                      <a:pPr algn="ctr" fontAlgn="ctr"/>
                      <a:r>
                        <a:rPr lang="en-GB" sz="1200" b="1" u="none" strike="noStrike">
                          <a:effectLst/>
                        </a:rPr>
                        <a:t>Promote use of rail and inland waterways</a:t>
                      </a:r>
                      <a:endParaRPr lang="en-GB" sz="1200" b="1" i="0" u="none" strike="noStrike">
                        <a:solidFill>
                          <a:srgbClr val="000000"/>
                        </a:solidFill>
                        <a:effectLst/>
                        <a:latin typeface="Arial" panose="020B0604020202020204" pitchFamily="34" charset="0"/>
                      </a:endParaRPr>
                    </a:p>
                  </a:txBody>
                  <a:tcPr marL="4302" marR="4302" marT="4302" marB="0" anchor="ctr"/>
                </a:tc>
                <a:tc>
                  <a:txBody>
                    <a:bodyPr/>
                    <a:lstStyle/>
                    <a:p>
                      <a:pPr algn="ctr" fontAlgn="ctr"/>
                      <a:r>
                        <a:rPr lang="en-GB" sz="1200" b="1" u="none" strike="noStrike" dirty="0">
                          <a:effectLst/>
                        </a:rPr>
                        <a:t>2024</a:t>
                      </a:r>
                      <a:endParaRPr lang="en-GB" sz="1200" b="1" i="0" u="none" strike="noStrike" dirty="0">
                        <a:solidFill>
                          <a:srgbClr val="000000"/>
                        </a:solidFill>
                        <a:effectLst/>
                        <a:latin typeface="Arial" panose="020B0604020202020204" pitchFamily="34" charset="0"/>
                      </a:endParaRPr>
                    </a:p>
                  </a:txBody>
                  <a:tcPr marL="4302" marR="4302" marT="4302" marB="0" anchor="ctr"/>
                </a:tc>
                <a:tc>
                  <a:txBody>
                    <a:bodyPr/>
                    <a:lstStyle/>
                    <a:p>
                      <a:pPr algn="ctr" fontAlgn="ctr"/>
                      <a:r>
                        <a:rPr lang="en-GB" sz="1200" b="1" u="none" strike="noStrike" dirty="0">
                          <a:effectLst/>
                        </a:rPr>
                        <a:t>On-going</a:t>
                      </a:r>
                      <a:endParaRPr lang="en-GB" sz="1200" b="1" i="0" u="none" strike="noStrike" dirty="0">
                        <a:solidFill>
                          <a:srgbClr val="000000"/>
                        </a:solidFill>
                        <a:effectLst/>
                        <a:latin typeface="Arial" panose="020B0604020202020204" pitchFamily="34" charset="0"/>
                      </a:endParaRPr>
                    </a:p>
                  </a:txBody>
                  <a:tcPr marL="4302" marR="4302" marT="4302" marB="0" anchor="ctr"/>
                </a:tc>
                <a:tc>
                  <a:txBody>
                    <a:bodyPr/>
                    <a:lstStyle/>
                    <a:p>
                      <a:pPr algn="ctr" fontAlgn="ctr"/>
                      <a:r>
                        <a:rPr lang="en-GB" sz="1200" b="1" u="none" strike="noStrike" dirty="0">
                          <a:effectLst/>
                        </a:rPr>
                        <a:t>BCKLWN </a:t>
                      </a:r>
                    </a:p>
                    <a:p>
                      <a:pPr algn="ctr" fontAlgn="ctr"/>
                      <a:r>
                        <a:rPr lang="en-GB" sz="1200" b="1" u="none" strike="noStrike" dirty="0">
                          <a:effectLst/>
                        </a:rPr>
                        <a:t>NCC</a:t>
                      </a:r>
                      <a:endParaRPr lang="en-GB" sz="1200" b="1" i="0" u="none" strike="noStrike" dirty="0">
                        <a:solidFill>
                          <a:srgbClr val="000000"/>
                        </a:solidFill>
                        <a:effectLst/>
                        <a:latin typeface="Arial" panose="020B0604020202020204" pitchFamily="34" charset="0"/>
                      </a:endParaRPr>
                    </a:p>
                  </a:txBody>
                  <a:tcPr marL="4302" marR="4302" marT="4302" marB="0" anchor="ctr"/>
                </a:tc>
                <a:extLst>
                  <a:ext uri="{0D108BD9-81ED-4DB2-BD59-A6C34878D82A}">
                    <a16:rowId xmlns:a16="http://schemas.microsoft.com/office/drawing/2014/main" val="1502452120"/>
                  </a:ext>
                </a:extLst>
              </a:tr>
            </a:tbl>
          </a:graphicData>
        </a:graphic>
      </p:graphicFrame>
      <p:sp>
        <p:nvSpPr>
          <p:cNvPr id="8" name="TextBox 7">
            <a:extLst>
              <a:ext uri="{FF2B5EF4-FFF2-40B4-BE49-F238E27FC236}">
                <a16:creationId xmlns:a16="http://schemas.microsoft.com/office/drawing/2014/main" id="{BA033A99-7DE0-B6EC-FCD1-BBE9FFAC6FB5}"/>
              </a:ext>
            </a:extLst>
          </p:cNvPr>
          <p:cNvSpPr txBox="1"/>
          <p:nvPr/>
        </p:nvSpPr>
        <p:spPr>
          <a:xfrm>
            <a:off x="3062539" y="762328"/>
            <a:ext cx="1196340" cy="369332"/>
          </a:xfrm>
          <a:prstGeom prst="rect">
            <a:avLst/>
          </a:prstGeom>
          <a:noFill/>
        </p:spPr>
        <p:txBody>
          <a:bodyPr wrap="square" rtlCol="0">
            <a:spAutoFit/>
          </a:bodyPr>
          <a:lstStyle/>
          <a:p>
            <a:r>
              <a:rPr lang="en-GB" dirty="0">
                <a:solidFill>
                  <a:schemeClr val="bg1"/>
                </a:solidFill>
              </a:rPr>
              <a:t>Category</a:t>
            </a:r>
          </a:p>
        </p:txBody>
      </p:sp>
      <p:sp>
        <p:nvSpPr>
          <p:cNvPr id="9" name="TextBox 8">
            <a:extLst>
              <a:ext uri="{FF2B5EF4-FFF2-40B4-BE49-F238E27FC236}">
                <a16:creationId xmlns:a16="http://schemas.microsoft.com/office/drawing/2014/main" id="{8574E0FF-4544-9671-7E0F-F087A507CCB2}"/>
              </a:ext>
            </a:extLst>
          </p:cNvPr>
          <p:cNvSpPr txBox="1"/>
          <p:nvPr/>
        </p:nvSpPr>
        <p:spPr>
          <a:xfrm>
            <a:off x="1039429" y="769155"/>
            <a:ext cx="1196340" cy="369332"/>
          </a:xfrm>
          <a:prstGeom prst="rect">
            <a:avLst/>
          </a:prstGeom>
          <a:noFill/>
        </p:spPr>
        <p:txBody>
          <a:bodyPr wrap="square" rtlCol="0">
            <a:spAutoFit/>
          </a:bodyPr>
          <a:lstStyle/>
          <a:p>
            <a:r>
              <a:rPr lang="en-GB" dirty="0">
                <a:solidFill>
                  <a:schemeClr val="bg1"/>
                </a:solidFill>
              </a:rPr>
              <a:t>Measure</a:t>
            </a:r>
          </a:p>
        </p:txBody>
      </p:sp>
      <p:sp>
        <p:nvSpPr>
          <p:cNvPr id="10" name="TextBox 9">
            <a:extLst>
              <a:ext uri="{FF2B5EF4-FFF2-40B4-BE49-F238E27FC236}">
                <a16:creationId xmlns:a16="http://schemas.microsoft.com/office/drawing/2014/main" id="{4B07E0AF-E5D8-F1ED-2237-5F0F6079AF31}"/>
              </a:ext>
            </a:extLst>
          </p:cNvPr>
          <p:cNvSpPr txBox="1"/>
          <p:nvPr/>
        </p:nvSpPr>
        <p:spPr>
          <a:xfrm>
            <a:off x="4554935" y="785333"/>
            <a:ext cx="1562098" cy="369332"/>
          </a:xfrm>
          <a:prstGeom prst="rect">
            <a:avLst/>
          </a:prstGeom>
          <a:noFill/>
        </p:spPr>
        <p:txBody>
          <a:bodyPr wrap="square" rtlCol="0">
            <a:spAutoFit/>
          </a:bodyPr>
          <a:lstStyle/>
          <a:p>
            <a:r>
              <a:rPr lang="en-GB" dirty="0">
                <a:solidFill>
                  <a:schemeClr val="bg1"/>
                </a:solidFill>
              </a:rPr>
              <a:t>Classification</a:t>
            </a:r>
          </a:p>
        </p:txBody>
      </p:sp>
      <p:sp>
        <p:nvSpPr>
          <p:cNvPr id="11" name="TextBox 10">
            <a:extLst>
              <a:ext uri="{FF2B5EF4-FFF2-40B4-BE49-F238E27FC236}">
                <a16:creationId xmlns:a16="http://schemas.microsoft.com/office/drawing/2014/main" id="{81A218E0-7B9C-9010-5E51-DF376B6E55C6}"/>
              </a:ext>
            </a:extLst>
          </p:cNvPr>
          <p:cNvSpPr txBox="1"/>
          <p:nvPr/>
        </p:nvSpPr>
        <p:spPr>
          <a:xfrm>
            <a:off x="6220329" y="641083"/>
            <a:ext cx="685800" cy="646331"/>
          </a:xfrm>
          <a:prstGeom prst="rect">
            <a:avLst/>
          </a:prstGeom>
          <a:noFill/>
        </p:spPr>
        <p:txBody>
          <a:bodyPr wrap="square" rtlCol="0">
            <a:spAutoFit/>
          </a:bodyPr>
          <a:lstStyle/>
          <a:p>
            <a:r>
              <a:rPr lang="en-GB" dirty="0">
                <a:solidFill>
                  <a:schemeClr val="bg1"/>
                </a:solidFill>
              </a:rPr>
              <a:t>Start </a:t>
            </a:r>
          </a:p>
          <a:p>
            <a:r>
              <a:rPr lang="en-GB" dirty="0">
                <a:solidFill>
                  <a:schemeClr val="bg1"/>
                </a:solidFill>
              </a:rPr>
              <a:t>Year</a:t>
            </a:r>
          </a:p>
        </p:txBody>
      </p:sp>
      <p:sp>
        <p:nvSpPr>
          <p:cNvPr id="12" name="TextBox 11">
            <a:extLst>
              <a:ext uri="{FF2B5EF4-FFF2-40B4-BE49-F238E27FC236}">
                <a16:creationId xmlns:a16="http://schemas.microsoft.com/office/drawing/2014/main" id="{4E4635C5-32AA-4F04-2C41-6ACCEDCFF5DC}"/>
              </a:ext>
            </a:extLst>
          </p:cNvPr>
          <p:cNvSpPr txBox="1"/>
          <p:nvPr/>
        </p:nvSpPr>
        <p:spPr>
          <a:xfrm>
            <a:off x="7136130" y="693000"/>
            <a:ext cx="685800" cy="646331"/>
          </a:xfrm>
          <a:prstGeom prst="rect">
            <a:avLst/>
          </a:prstGeom>
          <a:noFill/>
        </p:spPr>
        <p:txBody>
          <a:bodyPr wrap="square" rtlCol="0">
            <a:spAutoFit/>
          </a:bodyPr>
          <a:lstStyle/>
          <a:p>
            <a:r>
              <a:rPr lang="en-GB" dirty="0">
                <a:solidFill>
                  <a:schemeClr val="bg1"/>
                </a:solidFill>
              </a:rPr>
              <a:t>End </a:t>
            </a:r>
          </a:p>
          <a:p>
            <a:r>
              <a:rPr lang="en-GB" dirty="0">
                <a:solidFill>
                  <a:schemeClr val="bg1"/>
                </a:solidFill>
              </a:rPr>
              <a:t>Year</a:t>
            </a:r>
          </a:p>
        </p:txBody>
      </p:sp>
      <p:sp>
        <p:nvSpPr>
          <p:cNvPr id="13" name="TextBox 12">
            <a:extLst>
              <a:ext uri="{FF2B5EF4-FFF2-40B4-BE49-F238E27FC236}">
                <a16:creationId xmlns:a16="http://schemas.microsoft.com/office/drawing/2014/main" id="{82884291-55BC-FE94-6697-A622C265F8D9}"/>
              </a:ext>
            </a:extLst>
          </p:cNvPr>
          <p:cNvSpPr txBox="1"/>
          <p:nvPr/>
        </p:nvSpPr>
        <p:spPr>
          <a:xfrm>
            <a:off x="7825496" y="785333"/>
            <a:ext cx="1196340" cy="369332"/>
          </a:xfrm>
          <a:prstGeom prst="rect">
            <a:avLst/>
          </a:prstGeom>
          <a:noFill/>
        </p:spPr>
        <p:txBody>
          <a:bodyPr wrap="square" rtlCol="0">
            <a:spAutoFit/>
          </a:bodyPr>
          <a:lstStyle/>
          <a:p>
            <a:r>
              <a:rPr lang="en-GB" dirty="0">
                <a:solidFill>
                  <a:schemeClr val="bg1"/>
                </a:solidFill>
              </a:rPr>
              <a:t>Agencies</a:t>
            </a:r>
          </a:p>
        </p:txBody>
      </p:sp>
    </p:spTree>
    <p:extLst>
      <p:ext uri="{BB962C8B-B14F-4D97-AF65-F5344CB8AC3E}">
        <p14:creationId xmlns:p14="http://schemas.microsoft.com/office/powerpoint/2010/main" val="2767572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EEE12E-CD32-3AC5-69A4-663209DF897D}"/>
              </a:ext>
            </a:extLst>
          </p:cNvPr>
          <p:cNvSpPr>
            <a:spLocks noGrp="1"/>
          </p:cNvSpPr>
          <p:nvPr>
            <p:ph type="title"/>
          </p:nvPr>
        </p:nvSpPr>
        <p:spPr>
          <a:xfrm>
            <a:off x="301906" y="-11301"/>
            <a:ext cx="8229600" cy="584775"/>
          </a:xfrm>
        </p:spPr>
        <p:txBody>
          <a:bodyPr>
            <a:normAutofit/>
          </a:bodyPr>
          <a:lstStyle/>
          <a:p>
            <a:r>
              <a:rPr lang="en-GB" sz="2400" dirty="0"/>
              <a:t>AQAP Draft Measures 2/3</a:t>
            </a:r>
            <a:endParaRPr lang="en-GB" sz="3200" dirty="0"/>
          </a:p>
        </p:txBody>
      </p:sp>
      <p:graphicFrame>
        <p:nvGraphicFramePr>
          <p:cNvPr id="16" name="Table 15">
            <a:extLst>
              <a:ext uri="{FF2B5EF4-FFF2-40B4-BE49-F238E27FC236}">
                <a16:creationId xmlns:a16="http://schemas.microsoft.com/office/drawing/2014/main" id="{198F4411-477D-DC35-656E-566F7E4AC8AC}"/>
              </a:ext>
            </a:extLst>
          </p:cNvPr>
          <p:cNvGraphicFramePr>
            <a:graphicFrameLocks noGrp="1"/>
          </p:cNvGraphicFramePr>
          <p:nvPr>
            <p:extLst>
              <p:ext uri="{D42A27DB-BD31-4B8C-83A1-F6EECF244321}">
                <p14:modId xmlns:p14="http://schemas.microsoft.com/office/powerpoint/2010/main" val="1856470924"/>
              </p:ext>
            </p:extLst>
          </p:nvPr>
        </p:nvGraphicFramePr>
        <p:xfrm>
          <a:off x="60960" y="506321"/>
          <a:ext cx="8991599" cy="4568540"/>
        </p:xfrm>
        <a:graphic>
          <a:graphicData uri="http://schemas.openxmlformats.org/drawingml/2006/table">
            <a:tbl>
              <a:tblPr firstRow="1" bandRow="1">
                <a:tableStyleId>{5C22544A-7EE6-4342-B048-85BDC9FD1C3A}</a:tableStyleId>
              </a:tblPr>
              <a:tblGrid>
                <a:gridCol w="332005">
                  <a:extLst>
                    <a:ext uri="{9D8B030D-6E8A-4147-A177-3AD203B41FA5}">
                      <a16:colId xmlns:a16="http://schemas.microsoft.com/office/drawing/2014/main" val="3400080976"/>
                    </a:ext>
                  </a:extLst>
                </a:gridCol>
                <a:gridCol w="2456915">
                  <a:extLst>
                    <a:ext uri="{9D8B030D-6E8A-4147-A177-3AD203B41FA5}">
                      <a16:colId xmlns:a16="http://schemas.microsoft.com/office/drawing/2014/main" val="999203458"/>
                    </a:ext>
                  </a:extLst>
                </a:gridCol>
                <a:gridCol w="1525817">
                  <a:extLst>
                    <a:ext uri="{9D8B030D-6E8A-4147-A177-3AD203B41FA5}">
                      <a16:colId xmlns:a16="http://schemas.microsoft.com/office/drawing/2014/main" val="2757093861"/>
                    </a:ext>
                  </a:extLst>
                </a:gridCol>
                <a:gridCol w="1818340">
                  <a:extLst>
                    <a:ext uri="{9D8B030D-6E8A-4147-A177-3AD203B41FA5}">
                      <a16:colId xmlns:a16="http://schemas.microsoft.com/office/drawing/2014/main" val="749314404"/>
                    </a:ext>
                  </a:extLst>
                </a:gridCol>
                <a:gridCol w="839314">
                  <a:extLst>
                    <a:ext uri="{9D8B030D-6E8A-4147-A177-3AD203B41FA5}">
                      <a16:colId xmlns:a16="http://schemas.microsoft.com/office/drawing/2014/main" val="1701222093"/>
                    </a:ext>
                  </a:extLst>
                </a:gridCol>
                <a:gridCol w="819549">
                  <a:extLst>
                    <a:ext uri="{9D8B030D-6E8A-4147-A177-3AD203B41FA5}">
                      <a16:colId xmlns:a16="http://schemas.microsoft.com/office/drawing/2014/main" val="3048722207"/>
                    </a:ext>
                  </a:extLst>
                </a:gridCol>
                <a:gridCol w="1199659">
                  <a:extLst>
                    <a:ext uri="{9D8B030D-6E8A-4147-A177-3AD203B41FA5}">
                      <a16:colId xmlns:a16="http://schemas.microsoft.com/office/drawing/2014/main" val="3257613327"/>
                    </a:ext>
                  </a:extLst>
                </a:gridCol>
              </a:tblGrid>
              <a:tr h="717731">
                <a:tc>
                  <a:txBody>
                    <a:bodyPr/>
                    <a:lstStyle/>
                    <a:p>
                      <a:pPr algn="ctr" fontAlgn="ctr"/>
                      <a:r>
                        <a:rPr lang="en-GB" sz="800" u="none" strike="noStrike" dirty="0">
                          <a:effectLst/>
                        </a:rPr>
                        <a:t>Priority &amp; Measure No.</a:t>
                      </a:r>
                      <a:endParaRPr lang="en-GB" sz="800" b="1" i="0" u="none" strike="noStrike" dirty="0">
                        <a:solidFill>
                          <a:srgbClr val="FFFFFF"/>
                        </a:solidFill>
                        <a:effectLst/>
                        <a:latin typeface="Arial" panose="020B0604020202020204" pitchFamily="34" charset="0"/>
                      </a:endParaRPr>
                    </a:p>
                  </a:txBody>
                  <a:tcPr marL="4302" marR="4302" marT="4302" marB="0" vert="vert270" anchor="ctr"/>
                </a:tc>
                <a:tc>
                  <a:txBody>
                    <a:bodyPr/>
                    <a:lstStyle/>
                    <a:p>
                      <a:pPr algn="ctr" fontAlgn="ctr"/>
                      <a:endParaRPr lang="en-GB" sz="800" b="1" i="0" u="none" strike="noStrike" dirty="0">
                        <a:solidFill>
                          <a:srgbClr val="FFFFFF"/>
                        </a:solidFill>
                        <a:effectLst/>
                        <a:latin typeface="Arial" panose="020B0604020202020204" pitchFamily="34" charset="0"/>
                      </a:endParaRPr>
                    </a:p>
                  </a:txBody>
                  <a:tcPr marL="4302" marR="4302" marT="4302" marB="0" anchor="ctr"/>
                </a:tc>
                <a:tc>
                  <a:txBody>
                    <a:bodyPr/>
                    <a:lstStyle/>
                    <a:p>
                      <a:pPr algn="ctr" fontAlgn="ctr"/>
                      <a:endParaRPr lang="en-GB" sz="800" b="1" i="0" u="none" strike="noStrike" dirty="0">
                        <a:solidFill>
                          <a:srgbClr val="FFFFFF"/>
                        </a:solidFill>
                        <a:effectLst/>
                        <a:latin typeface="Arial" panose="020B0604020202020204" pitchFamily="34" charset="0"/>
                      </a:endParaRPr>
                    </a:p>
                  </a:txBody>
                  <a:tcPr marL="4302" marR="4302" marT="4302" marB="0" vert="vert270" anchor="ctr"/>
                </a:tc>
                <a:tc>
                  <a:txBody>
                    <a:bodyPr/>
                    <a:lstStyle/>
                    <a:p>
                      <a:pPr algn="ctr" fontAlgn="ctr"/>
                      <a:endParaRPr lang="en-GB" sz="800" b="1" i="0" u="none" strike="noStrike" dirty="0">
                        <a:solidFill>
                          <a:srgbClr val="FFFFFF"/>
                        </a:solidFill>
                        <a:effectLst/>
                        <a:latin typeface="Arial" panose="020B0604020202020204" pitchFamily="34" charset="0"/>
                      </a:endParaRPr>
                    </a:p>
                  </a:txBody>
                  <a:tcPr marL="4302" marR="4302" marT="4302" marB="0" vert="vert270" anchor="ctr"/>
                </a:tc>
                <a:tc>
                  <a:txBody>
                    <a:bodyPr/>
                    <a:lstStyle/>
                    <a:p>
                      <a:pPr algn="ctr" fontAlgn="ctr"/>
                      <a:endParaRPr lang="en-GB" sz="800" b="1" i="0" u="none" strike="noStrike" dirty="0">
                        <a:solidFill>
                          <a:srgbClr val="FFFFFF"/>
                        </a:solidFill>
                        <a:effectLst/>
                        <a:latin typeface="Arial" panose="020B0604020202020204" pitchFamily="34" charset="0"/>
                      </a:endParaRPr>
                    </a:p>
                  </a:txBody>
                  <a:tcPr marL="4302" marR="4302" marT="4302" marB="0" vert="vert270" anchor="ctr"/>
                </a:tc>
                <a:tc>
                  <a:txBody>
                    <a:bodyPr/>
                    <a:lstStyle/>
                    <a:p>
                      <a:pPr algn="ctr" fontAlgn="ctr"/>
                      <a:endParaRPr lang="en-GB" sz="800" b="1" i="0" u="none" strike="noStrike" dirty="0">
                        <a:solidFill>
                          <a:srgbClr val="FFFFFF"/>
                        </a:solidFill>
                        <a:effectLst/>
                        <a:latin typeface="Arial" panose="020B0604020202020204" pitchFamily="34" charset="0"/>
                      </a:endParaRPr>
                    </a:p>
                  </a:txBody>
                  <a:tcPr marL="4302" marR="4302" marT="4302" marB="0" vert="vert270" anchor="ctr"/>
                </a:tc>
                <a:tc>
                  <a:txBody>
                    <a:bodyPr/>
                    <a:lstStyle/>
                    <a:p>
                      <a:pPr algn="ctr" fontAlgn="ctr"/>
                      <a:endParaRPr lang="en-GB" sz="800" b="1" i="0" u="none" strike="noStrike" dirty="0">
                        <a:solidFill>
                          <a:srgbClr val="FFFFFF"/>
                        </a:solidFill>
                        <a:effectLst/>
                        <a:latin typeface="Arial" panose="020B0604020202020204" pitchFamily="34" charset="0"/>
                      </a:endParaRPr>
                    </a:p>
                  </a:txBody>
                  <a:tcPr marL="4302" marR="4302" marT="4302" marB="0" vert="vert270" anchor="ctr"/>
                </a:tc>
                <a:extLst>
                  <a:ext uri="{0D108BD9-81ED-4DB2-BD59-A6C34878D82A}">
                    <a16:rowId xmlns:a16="http://schemas.microsoft.com/office/drawing/2014/main" val="368492807"/>
                  </a:ext>
                </a:extLst>
              </a:tr>
              <a:tr h="770091">
                <a:tc>
                  <a:txBody>
                    <a:bodyPr/>
                    <a:lstStyle/>
                    <a:p>
                      <a:pPr algn="ctr" fontAlgn="ctr"/>
                      <a:r>
                        <a:rPr lang="en-GB" sz="1200" b="1" i="0" u="none" strike="noStrike" dirty="0">
                          <a:solidFill>
                            <a:schemeClr val="tx1"/>
                          </a:solidFill>
                          <a:effectLst/>
                          <a:latin typeface="Arial" panose="020B0604020202020204" pitchFamily="34" charset="0"/>
                        </a:rPr>
                        <a:t>2.1</a:t>
                      </a:r>
                    </a:p>
                  </a:txBody>
                  <a:tcPr marL="4302" marR="4302" marT="4302" marB="0" anchor="ctr"/>
                </a:tc>
                <a:tc>
                  <a:txBody>
                    <a:bodyPr/>
                    <a:lstStyle/>
                    <a:p>
                      <a:pPr algn="ctr" fontAlgn="ctr"/>
                      <a:r>
                        <a:rPr lang="en-GB" sz="1200" b="1" i="0" u="none" strike="noStrike" dirty="0">
                          <a:solidFill>
                            <a:schemeClr val="tx1"/>
                          </a:solidFill>
                          <a:effectLst/>
                          <a:latin typeface="Arial" panose="020B0604020202020204" pitchFamily="34" charset="0"/>
                        </a:rPr>
                        <a:t>Work with Norfolk County Council to help deliver their Bus Service Improvement Plan (BSIP)</a:t>
                      </a:r>
                    </a:p>
                  </a:txBody>
                  <a:tcPr marL="7620" marR="7620" marT="7620" marB="0" anchor="ctr"/>
                </a:tc>
                <a:tc>
                  <a:txBody>
                    <a:bodyPr/>
                    <a:lstStyle/>
                    <a:p>
                      <a:pPr algn="ctr" fontAlgn="ctr"/>
                      <a:r>
                        <a:rPr lang="en-GB" sz="1200" b="1" i="0" u="none" strike="noStrike" dirty="0">
                          <a:solidFill>
                            <a:schemeClr val="tx1"/>
                          </a:solidFill>
                          <a:effectLst/>
                          <a:latin typeface="Arial" panose="020B0604020202020204" pitchFamily="34" charset="0"/>
                        </a:rPr>
                        <a:t>Transport Planning and Infrastructure</a:t>
                      </a:r>
                    </a:p>
                  </a:txBody>
                  <a:tcPr marL="7620" marR="7620" marT="7620" marB="0" anchor="ctr"/>
                </a:tc>
                <a:tc>
                  <a:txBody>
                    <a:bodyPr/>
                    <a:lstStyle/>
                    <a:p>
                      <a:pPr algn="ctr" fontAlgn="ctr"/>
                      <a:r>
                        <a:rPr lang="en-GB" sz="1200" b="1" i="0" u="none" strike="noStrike">
                          <a:solidFill>
                            <a:schemeClr val="tx1"/>
                          </a:solidFill>
                          <a:effectLst/>
                          <a:latin typeface="Arial" panose="020B0604020202020204" pitchFamily="34" charset="0"/>
                        </a:rPr>
                        <a:t>Public transport improvements-interchanges stations and services</a:t>
                      </a:r>
                    </a:p>
                  </a:txBody>
                  <a:tcPr marL="7620" marR="7620" marT="7620" marB="0" anchor="ctr"/>
                </a:tc>
                <a:tc>
                  <a:txBody>
                    <a:bodyPr/>
                    <a:lstStyle/>
                    <a:p>
                      <a:pPr algn="ctr" fontAlgn="ctr"/>
                      <a:r>
                        <a:rPr lang="en-GB" sz="1200" b="1" i="0" u="none" strike="noStrike" dirty="0">
                          <a:solidFill>
                            <a:schemeClr val="tx1"/>
                          </a:solidFill>
                          <a:effectLst/>
                          <a:latin typeface="Arial" panose="020B0604020202020204" pitchFamily="34" charset="0"/>
                        </a:rPr>
                        <a:t>2024</a:t>
                      </a:r>
                    </a:p>
                  </a:txBody>
                  <a:tcPr marL="7620" marR="7620" marT="7620" marB="0" anchor="ctr"/>
                </a:tc>
                <a:tc>
                  <a:txBody>
                    <a:bodyPr/>
                    <a:lstStyle/>
                    <a:p>
                      <a:pPr algn="ctr" fontAlgn="ctr"/>
                      <a:r>
                        <a:rPr lang="en-GB" sz="1200" b="1" i="0" u="none" strike="noStrike" dirty="0">
                          <a:solidFill>
                            <a:schemeClr val="tx1"/>
                          </a:solidFill>
                          <a:effectLst/>
                          <a:latin typeface="Arial" panose="020B0604020202020204" pitchFamily="34" charset="0"/>
                        </a:rPr>
                        <a:t>On-going</a:t>
                      </a:r>
                    </a:p>
                  </a:txBody>
                  <a:tcPr marL="7620" marR="7620" marT="7620" marB="0" anchor="ctr"/>
                </a:tc>
                <a:tc>
                  <a:txBody>
                    <a:bodyPr/>
                    <a:lstStyle/>
                    <a:p>
                      <a:pPr algn="ctr" fontAlgn="ctr"/>
                      <a:r>
                        <a:rPr lang="en-GB" sz="1200" b="1" i="0" u="none" strike="noStrike" dirty="0">
                          <a:solidFill>
                            <a:schemeClr val="tx1"/>
                          </a:solidFill>
                          <a:effectLst/>
                          <a:latin typeface="Arial" panose="020B0604020202020204" pitchFamily="34" charset="0"/>
                        </a:rPr>
                        <a:t>NCC </a:t>
                      </a:r>
                    </a:p>
                    <a:p>
                      <a:pPr algn="ctr" fontAlgn="ctr"/>
                      <a:r>
                        <a:rPr lang="en-GB" sz="1200" b="1" i="0" u="none" strike="noStrike" dirty="0">
                          <a:solidFill>
                            <a:schemeClr val="tx1"/>
                          </a:solidFill>
                          <a:effectLst/>
                          <a:latin typeface="Arial" panose="020B0604020202020204" pitchFamily="34" charset="0"/>
                        </a:rPr>
                        <a:t>BCKLWN </a:t>
                      </a:r>
                    </a:p>
                    <a:p>
                      <a:pPr algn="ctr" fontAlgn="ctr"/>
                      <a:r>
                        <a:rPr lang="en-GB" sz="1200" b="1" i="0" u="none" strike="noStrike" dirty="0">
                          <a:solidFill>
                            <a:schemeClr val="tx1"/>
                          </a:solidFill>
                          <a:effectLst/>
                          <a:latin typeface="Arial" panose="020B0604020202020204" pitchFamily="34" charset="0"/>
                        </a:rPr>
                        <a:t>Bus Operators</a:t>
                      </a:r>
                    </a:p>
                  </a:txBody>
                  <a:tcPr marL="7620" marR="7620" marT="7620" marB="0" anchor="ctr"/>
                </a:tc>
                <a:extLst>
                  <a:ext uri="{0D108BD9-81ED-4DB2-BD59-A6C34878D82A}">
                    <a16:rowId xmlns:a16="http://schemas.microsoft.com/office/drawing/2014/main" val="143763013"/>
                  </a:ext>
                </a:extLst>
              </a:tr>
              <a:tr h="770091">
                <a:tc>
                  <a:txBody>
                    <a:bodyPr/>
                    <a:lstStyle/>
                    <a:p>
                      <a:pPr algn="ctr" fontAlgn="ctr"/>
                      <a:r>
                        <a:rPr lang="en-GB" sz="1200" b="1" i="0" u="none" strike="noStrike" dirty="0">
                          <a:solidFill>
                            <a:schemeClr val="tx1"/>
                          </a:solidFill>
                          <a:effectLst/>
                          <a:latin typeface="Arial" panose="020B0604020202020204" pitchFamily="34" charset="0"/>
                        </a:rPr>
                        <a:t>2.2</a:t>
                      </a:r>
                    </a:p>
                  </a:txBody>
                  <a:tcPr marL="7620" marR="7620" marT="7620" marB="0" anchor="ctr"/>
                </a:tc>
                <a:tc>
                  <a:txBody>
                    <a:bodyPr/>
                    <a:lstStyle/>
                    <a:p>
                      <a:pPr algn="ctr" fontAlgn="ctr"/>
                      <a:r>
                        <a:rPr lang="en-GB" sz="1200" b="1" i="0" u="none" strike="noStrike" dirty="0">
                          <a:solidFill>
                            <a:schemeClr val="tx1"/>
                          </a:solidFill>
                          <a:effectLst/>
                          <a:latin typeface="Arial" panose="020B0604020202020204" pitchFamily="34" charset="0"/>
                        </a:rPr>
                        <a:t>Help to deliver the roll out of Low NOx Buses in King's Lynn</a:t>
                      </a:r>
                    </a:p>
                  </a:txBody>
                  <a:tcPr marL="7620" marR="7620" marT="7620" marB="0" anchor="ctr"/>
                </a:tc>
                <a:tc>
                  <a:txBody>
                    <a:bodyPr/>
                    <a:lstStyle/>
                    <a:p>
                      <a:pPr algn="ctr" fontAlgn="ctr"/>
                      <a:r>
                        <a:rPr lang="en-GB" sz="1200" b="1" i="0" u="none" strike="noStrike" dirty="0">
                          <a:solidFill>
                            <a:schemeClr val="tx1"/>
                          </a:solidFill>
                          <a:effectLst/>
                          <a:latin typeface="Arial" panose="020B0604020202020204" pitchFamily="34" charset="0"/>
                        </a:rPr>
                        <a:t>Promoting Low Emission Transport</a:t>
                      </a:r>
                    </a:p>
                  </a:txBody>
                  <a:tcPr marL="7620" marR="7620" marT="7620" marB="0" anchor="ctr"/>
                </a:tc>
                <a:tc>
                  <a:txBody>
                    <a:bodyPr/>
                    <a:lstStyle/>
                    <a:p>
                      <a:pPr algn="ctr" fontAlgn="ctr"/>
                      <a:r>
                        <a:rPr lang="en-GB" sz="1200" b="1" i="0" u="none" strike="noStrike">
                          <a:solidFill>
                            <a:schemeClr val="tx1"/>
                          </a:solidFill>
                          <a:effectLst/>
                          <a:latin typeface="Arial" panose="020B0604020202020204" pitchFamily="34" charset="0"/>
                        </a:rPr>
                        <a:t>Public Vehicle Procurement - Prioritising uptake of low emission vehicles</a:t>
                      </a:r>
                    </a:p>
                  </a:txBody>
                  <a:tcPr marL="7620" marR="7620" marT="7620" marB="0" anchor="ctr"/>
                </a:tc>
                <a:tc>
                  <a:txBody>
                    <a:bodyPr/>
                    <a:lstStyle/>
                    <a:p>
                      <a:pPr algn="ctr" fontAlgn="ctr"/>
                      <a:r>
                        <a:rPr lang="en-GB" sz="1200" b="1" i="0" u="none" strike="noStrike" dirty="0">
                          <a:solidFill>
                            <a:schemeClr val="tx1"/>
                          </a:solidFill>
                          <a:effectLst/>
                          <a:latin typeface="Arial" panose="020B0604020202020204" pitchFamily="34" charset="0"/>
                        </a:rPr>
                        <a:t>2024</a:t>
                      </a:r>
                    </a:p>
                  </a:txBody>
                  <a:tcPr marL="7620" marR="7620" marT="7620" marB="0" anchor="ctr"/>
                </a:tc>
                <a:tc>
                  <a:txBody>
                    <a:bodyPr/>
                    <a:lstStyle/>
                    <a:p>
                      <a:pPr algn="ctr" fontAlgn="ctr"/>
                      <a:r>
                        <a:rPr lang="en-GB" sz="1200" b="1" i="0" u="none" strike="noStrike" dirty="0">
                          <a:solidFill>
                            <a:schemeClr val="tx1"/>
                          </a:solidFill>
                          <a:effectLst/>
                          <a:latin typeface="Arial" panose="020B0604020202020204" pitchFamily="34" charset="0"/>
                        </a:rPr>
                        <a:t>On-going</a:t>
                      </a:r>
                    </a:p>
                  </a:txBody>
                  <a:tcPr marL="7620" marR="7620" marT="7620" marB="0" anchor="ctr"/>
                </a:tc>
                <a:tc>
                  <a:txBody>
                    <a:bodyPr/>
                    <a:lstStyle/>
                    <a:p>
                      <a:pPr algn="ctr" fontAlgn="ctr"/>
                      <a:r>
                        <a:rPr lang="en-GB" sz="1200" b="1" i="0" u="none" strike="noStrike" dirty="0">
                          <a:solidFill>
                            <a:schemeClr val="tx1"/>
                          </a:solidFill>
                          <a:effectLst/>
                          <a:latin typeface="Arial" panose="020B0604020202020204" pitchFamily="34" charset="0"/>
                        </a:rPr>
                        <a:t>NCC</a:t>
                      </a:r>
                    </a:p>
                    <a:p>
                      <a:pPr algn="ctr" fontAlgn="ctr"/>
                      <a:r>
                        <a:rPr lang="en-GB" sz="1200" b="1" i="0" u="none" strike="noStrike" dirty="0">
                          <a:solidFill>
                            <a:schemeClr val="tx1"/>
                          </a:solidFill>
                          <a:effectLst/>
                          <a:latin typeface="Arial" panose="020B0604020202020204" pitchFamily="34" charset="0"/>
                        </a:rPr>
                        <a:t>BCKLWN</a:t>
                      </a:r>
                      <a:br>
                        <a:rPr lang="en-GB" sz="1200" b="1" i="0" u="none" strike="noStrike" dirty="0">
                          <a:solidFill>
                            <a:schemeClr val="tx1"/>
                          </a:solidFill>
                          <a:effectLst/>
                          <a:latin typeface="Arial" panose="020B0604020202020204" pitchFamily="34" charset="0"/>
                        </a:rPr>
                      </a:br>
                      <a:r>
                        <a:rPr lang="en-GB" sz="1200" b="1" i="0" u="none" strike="noStrike" dirty="0">
                          <a:solidFill>
                            <a:schemeClr val="tx1"/>
                          </a:solidFill>
                          <a:effectLst/>
                          <a:latin typeface="Arial" panose="020B0604020202020204" pitchFamily="34" charset="0"/>
                        </a:rPr>
                        <a:t>Bus Operator</a:t>
                      </a:r>
                    </a:p>
                  </a:txBody>
                  <a:tcPr marL="7620" marR="7620" marT="7620" marB="0" anchor="ctr"/>
                </a:tc>
                <a:extLst>
                  <a:ext uri="{0D108BD9-81ED-4DB2-BD59-A6C34878D82A}">
                    <a16:rowId xmlns:a16="http://schemas.microsoft.com/office/drawing/2014/main" val="2643358528"/>
                  </a:ext>
                </a:extLst>
              </a:tr>
              <a:tr h="764688">
                <a:tc>
                  <a:txBody>
                    <a:bodyPr/>
                    <a:lstStyle/>
                    <a:p>
                      <a:pPr algn="ctr" fontAlgn="ctr"/>
                      <a:r>
                        <a:rPr lang="en-GB" sz="1200" b="1" i="0" u="none" strike="noStrike" dirty="0">
                          <a:solidFill>
                            <a:schemeClr val="tx1"/>
                          </a:solidFill>
                          <a:effectLst/>
                          <a:latin typeface="Arial" panose="020B0604020202020204" pitchFamily="34" charset="0"/>
                        </a:rPr>
                        <a:t>3.1</a:t>
                      </a:r>
                    </a:p>
                  </a:txBody>
                  <a:tcPr marL="7620" marR="7620" marT="7620" marB="0" anchor="ctr"/>
                </a:tc>
                <a:tc>
                  <a:txBody>
                    <a:bodyPr/>
                    <a:lstStyle/>
                    <a:p>
                      <a:pPr algn="ctr" fontAlgn="ctr"/>
                      <a:r>
                        <a:rPr lang="en-GB" sz="1200" b="1" i="0" u="none" strike="noStrike" dirty="0">
                          <a:solidFill>
                            <a:schemeClr val="tx1"/>
                          </a:solidFill>
                          <a:effectLst/>
                          <a:latin typeface="Arial" panose="020B0604020202020204" pitchFamily="34" charset="0"/>
                        </a:rPr>
                        <a:t>Review changes to the road system within the King’s Lynn Town Centre gyratory system (Railway Rd AQMA).</a:t>
                      </a:r>
                    </a:p>
                  </a:txBody>
                  <a:tcPr marL="7620" marR="7620" marT="7620" marB="0" anchor="ctr"/>
                </a:tc>
                <a:tc>
                  <a:txBody>
                    <a:bodyPr/>
                    <a:lstStyle/>
                    <a:p>
                      <a:pPr algn="ctr" fontAlgn="ctr"/>
                      <a:r>
                        <a:rPr lang="en-GB" sz="1200" b="1" i="0" u="none" strike="noStrike">
                          <a:solidFill>
                            <a:schemeClr val="tx1"/>
                          </a:solidFill>
                          <a:effectLst/>
                          <a:latin typeface="Arial" panose="020B0604020202020204" pitchFamily="34" charset="0"/>
                        </a:rPr>
                        <a:t>Traffic Management </a:t>
                      </a:r>
                    </a:p>
                  </a:txBody>
                  <a:tcPr marL="7620" marR="7620" marT="7620" marB="0" anchor="ctr"/>
                </a:tc>
                <a:tc>
                  <a:txBody>
                    <a:bodyPr/>
                    <a:lstStyle/>
                    <a:p>
                      <a:pPr algn="ctr" fontAlgn="ctr"/>
                      <a:r>
                        <a:rPr lang="en-GB" sz="1200" b="1" i="0" u="none" strike="noStrike">
                          <a:solidFill>
                            <a:schemeClr val="tx1"/>
                          </a:solidFill>
                          <a:effectLst/>
                          <a:latin typeface="Arial" panose="020B0604020202020204" pitchFamily="34" charset="0"/>
                        </a:rPr>
                        <a:t>UTC, Congestion management, traffic reduction</a:t>
                      </a:r>
                    </a:p>
                  </a:txBody>
                  <a:tcPr marL="7620" marR="7620" marT="7620" marB="0" anchor="ctr"/>
                </a:tc>
                <a:tc>
                  <a:txBody>
                    <a:bodyPr/>
                    <a:lstStyle/>
                    <a:p>
                      <a:pPr algn="ctr" fontAlgn="ctr"/>
                      <a:r>
                        <a:rPr lang="en-GB" sz="1200" b="1" i="0" u="none" strike="noStrike" dirty="0">
                          <a:solidFill>
                            <a:schemeClr val="tx1"/>
                          </a:solidFill>
                          <a:effectLst/>
                          <a:latin typeface="Arial" panose="020B0604020202020204" pitchFamily="34" charset="0"/>
                        </a:rPr>
                        <a:t>2024</a:t>
                      </a:r>
                    </a:p>
                  </a:txBody>
                  <a:tcPr marL="7620" marR="7620" marT="7620" marB="0" anchor="ctr"/>
                </a:tc>
                <a:tc>
                  <a:txBody>
                    <a:bodyPr/>
                    <a:lstStyle/>
                    <a:p>
                      <a:pPr algn="ctr" fontAlgn="ctr"/>
                      <a:r>
                        <a:rPr lang="en-GB" sz="1200" b="1" i="0" u="none" strike="noStrike">
                          <a:solidFill>
                            <a:schemeClr val="tx1"/>
                          </a:solidFill>
                          <a:effectLst/>
                          <a:latin typeface="Arial" panose="020B0604020202020204" pitchFamily="34" charset="0"/>
                        </a:rPr>
                        <a:t>2030 (Medium Term Plan)</a:t>
                      </a:r>
                    </a:p>
                  </a:txBody>
                  <a:tcPr marL="7620" marR="7620" marT="7620" marB="0" anchor="ctr"/>
                </a:tc>
                <a:tc>
                  <a:txBody>
                    <a:bodyPr/>
                    <a:lstStyle/>
                    <a:p>
                      <a:pPr algn="ctr" fontAlgn="ctr"/>
                      <a:r>
                        <a:rPr lang="en-GB" sz="1200" b="1" i="0" u="none" strike="noStrike" dirty="0">
                          <a:solidFill>
                            <a:schemeClr val="tx1"/>
                          </a:solidFill>
                          <a:effectLst/>
                          <a:latin typeface="Arial" panose="020B0604020202020204" pitchFamily="34" charset="0"/>
                        </a:rPr>
                        <a:t>NCC</a:t>
                      </a:r>
                    </a:p>
                    <a:p>
                      <a:pPr algn="ctr" fontAlgn="ctr"/>
                      <a:r>
                        <a:rPr lang="en-GB" sz="1200" b="1" i="0" u="none" strike="noStrike" dirty="0">
                          <a:solidFill>
                            <a:schemeClr val="tx1"/>
                          </a:solidFill>
                          <a:effectLst/>
                          <a:latin typeface="Arial" panose="020B0604020202020204" pitchFamily="34" charset="0"/>
                        </a:rPr>
                        <a:t> BCKLWN</a:t>
                      </a:r>
                    </a:p>
                  </a:txBody>
                  <a:tcPr marL="7620" marR="7620" marT="7620" marB="0" anchor="ctr"/>
                </a:tc>
                <a:extLst>
                  <a:ext uri="{0D108BD9-81ED-4DB2-BD59-A6C34878D82A}">
                    <a16:rowId xmlns:a16="http://schemas.microsoft.com/office/drawing/2014/main" val="2283916512"/>
                  </a:ext>
                </a:extLst>
              </a:tr>
              <a:tr h="960450">
                <a:tc>
                  <a:txBody>
                    <a:bodyPr/>
                    <a:lstStyle/>
                    <a:p>
                      <a:pPr algn="ctr" fontAlgn="ctr"/>
                      <a:r>
                        <a:rPr lang="en-GB" sz="1200" b="1" i="0" u="none" strike="noStrike" dirty="0">
                          <a:solidFill>
                            <a:schemeClr val="tx1"/>
                          </a:solidFill>
                          <a:effectLst/>
                          <a:latin typeface="Arial" panose="020B0604020202020204" pitchFamily="34" charset="0"/>
                        </a:rPr>
                        <a:t>3.2</a:t>
                      </a:r>
                    </a:p>
                  </a:txBody>
                  <a:tcPr marL="7620" marR="7620" marT="7620" marB="0" anchor="ctr"/>
                </a:tc>
                <a:tc>
                  <a:txBody>
                    <a:bodyPr/>
                    <a:lstStyle/>
                    <a:p>
                      <a:pPr algn="ctr" fontAlgn="ctr"/>
                      <a:r>
                        <a:rPr lang="en-GB" sz="1200" b="1" i="0" u="none" strike="noStrike" dirty="0">
                          <a:solidFill>
                            <a:schemeClr val="tx1"/>
                          </a:solidFill>
                          <a:effectLst/>
                          <a:latin typeface="Arial" panose="020B0604020202020204" pitchFamily="34" charset="0"/>
                        </a:rPr>
                        <a:t>Review traffic related changes as part of the Southgate’s Masterplan</a:t>
                      </a:r>
                    </a:p>
                  </a:txBody>
                  <a:tcPr marL="7620" marR="7620" marT="7620" marB="0" anchor="ctr"/>
                </a:tc>
                <a:tc>
                  <a:txBody>
                    <a:bodyPr/>
                    <a:lstStyle/>
                    <a:p>
                      <a:pPr algn="ctr" fontAlgn="ctr"/>
                      <a:r>
                        <a:rPr lang="en-GB" sz="1200" b="1" i="0" u="none" strike="noStrike">
                          <a:solidFill>
                            <a:schemeClr val="tx1"/>
                          </a:solidFill>
                          <a:effectLst/>
                          <a:latin typeface="Arial" panose="020B0604020202020204" pitchFamily="34" charset="0"/>
                        </a:rPr>
                        <a:t>Traffic Management </a:t>
                      </a:r>
                    </a:p>
                  </a:txBody>
                  <a:tcPr marL="7620" marR="7620" marT="7620" marB="0" anchor="ctr"/>
                </a:tc>
                <a:tc>
                  <a:txBody>
                    <a:bodyPr/>
                    <a:lstStyle/>
                    <a:p>
                      <a:pPr algn="ctr" fontAlgn="ctr"/>
                      <a:r>
                        <a:rPr lang="en-GB" sz="1200" b="1" i="0" u="none" strike="noStrike">
                          <a:solidFill>
                            <a:schemeClr val="tx1"/>
                          </a:solidFill>
                          <a:effectLst/>
                          <a:latin typeface="Arial" panose="020B0604020202020204" pitchFamily="34" charset="0"/>
                        </a:rPr>
                        <a:t>UTC, Congestion management, traffic reduction</a:t>
                      </a:r>
                    </a:p>
                  </a:txBody>
                  <a:tcPr marL="7620" marR="7620" marT="7620" marB="0" anchor="ctr"/>
                </a:tc>
                <a:tc>
                  <a:txBody>
                    <a:bodyPr/>
                    <a:lstStyle/>
                    <a:p>
                      <a:pPr algn="ctr" fontAlgn="ctr"/>
                      <a:r>
                        <a:rPr lang="en-GB" sz="1200" b="1" i="0" u="none" strike="noStrike" dirty="0">
                          <a:solidFill>
                            <a:schemeClr val="tx1"/>
                          </a:solidFill>
                          <a:effectLst/>
                          <a:latin typeface="Arial" panose="020B0604020202020204" pitchFamily="34" charset="0"/>
                        </a:rPr>
                        <a:t>LTP4 Medium Term Scheme 2024</a:t>
                      </a:r>
                    </a:p>
                  </a:txBody>
                  <a:tcPr marL="7620" marR="7620" marT="7620" marB="0" anchor="ctr"/>
                </a:tc>
                <a:tc>
                  <a:txBody>
                    <a:bodyPr/>
                    <a:lstStyle/>
                    <a:p>
                      <a:pPr algn="ctr" fontAlgn="ctr"/>
                      <a:r>
                        <a:rPr lang="en-GB" sz="1200" b="1" i="0" u="none" strike="noStrike">
                          <a:solidFill>
                            <a:schemeClr val="tx1"/>
                          </a:solidFill>
                          <a:effectLst/>
                          <a:latin typeface="Arial" panose="020B0604020202020204" pitchFamily="34" charset="0"/>
                        </a:rPr>
                        <a:t>LTP4 Medium Term Scheme 2030</a:t>
                      </a:r>
                    </a:p>
                  </a:txBody>
                  <a:tcPr marL="7620" marR="7620" marT="7620" marB="0" anchor="ctr"/>
                </a:tc>
                <a:tc>
                  <a:txBody>
                    <a:bodyPr/>
                    <a:lstStyle/>
                    <a:p>
                      <a:pPr algn="ctr" fontAlgn="ctr"/>
                      <a:r>
                        <a:rPr lang="en-GB" sz="1200" b="1" i="0" u="none" strike="noStrike" dirty="0">
                          <a:solidFill>
                            <a:schemeClr val="tx1"/>
                          </a:solidFill>
                          <a:effectLst/>
                          <a:latin typeface="Arial" panose="020B0604020202020204" pitchFamily="34" charset="0"/>
                        </a:rPr>
                        <a:t>NCC </a:t>
                      </a:r>
                    </a:p>
                    <a:p>
                      <a:pPr algn="ctr" fontAlgn="ctr"/>
                      <a:r>
                        <a:rPr lang="en-GB" sz="1200" b="1" i="0" u="none" strike="noStrike" dirty="0">
                          <a:solidFill>
                            <a:schemeClr val="tx1"/>
                          </a:solidFill>
                          <a:effectLst/>
                          <a:latin typeface="Arial" panose="020B0604020202020204" pitchFamily="34" charset="0"/>
                        </a:rPr>
                        <a:t>BCKLWN</a:t>
                      </a:r>
                    </a:p>
                  </a:txBody>
                  <a:tcPr marL="7620" marR="7620" marT="7620" marB="0" anchor="ctr"/>
                </a:tc>
                <a:extLst>
                  <a:ext uri="{0D108BD9-81ED-4DB2-BD59-A6C34878D82A}">
                    <a16:rowId xmlns:a16="http://schemas.microsoft.com/office/drawing/2014/main" val="3176067865"/>
                  </a:ext>
                </a:extLst>
              </a:tr>
              <a:tr h="585489">
                <a:tc>
                  <a:txBody>
                    <a:bodyPr/>
                    <a:lstStyle/>
                    <a:p>
                      <a:pPr algn="ctr" fontAlgn="ctr"/>
                      <a:r>
                        <a:rPr lang="en-GB" sz="1200" b="1" i="0" u="none" strike="noStrike" dirty="0">
                          <a:solidFill>
                            <a:schemeClr val="tx1"/>
                          </a:solidFill>
                          <a:effectLst/>
                          <a:latin typeface="Arial" panose="020B0604020202020204" pitchFamily="34" charset="0"/>
                        </a:rPr>
                        <a:t>3.3</a:t>
                      </a:r>
                    </a:p>
                  </a:txBody>
                  <a:tcPr marL="7620" marR="7620" marT="7620" marB="0" anchor="ctr"/>
                </a:tc>
                <a:tc>
                  <a:txBody>
                    <a:bodyPr/>
                    <a:lstStyle/>
                    <a:p>
                      <a:pPr algn="ctr" fontAlgn="ctr"/>
                      <a:r>
                        <a:rPr lang="en-GB" sz="1200" b="1" i="0" u="none" strike="noStrike">
                          <a:solidFill>
                            <a:schemeClr val="tx1"/>
                          </a:solidFill>
                          <a:effectLst/>
                          <a:latin typeface="Arial" panose="020B0604020202020204" pitchFamily="34" charset="0"/>
                        </a:rPr>
                        <a:t>Develop and Implement a comprehensive Car-Parking Strategy for King's Lynn</a:t>
                      </a:r>
                    </a:p>
                  </a:txBody>
                  <a:tcPr marL="7620" marR="7620" marT="7620" marB="0" anchor="ctr"/>
                </a:tc>
                <a:tc>
                  <a:txBody>
                    <a:bodyPr/>
                    <a:lstStyle/>
                    <a:p>
                      <a:pPr algn="ctr" fontAlgn="ctr"/>
                      <a:r>
                        <a:rPr lang="en-GB" sz="1200" b="1" i="0" u="none" strike="noStrike">
                          <a:solidFill>
                            <a:schemeClr val="tx1"/>
                          </a:solidFill>
                          <a:effectLst/>
                          <a:latin typeface="Arial" panose="020B0604020202020204" pitchFamily="34" charset="0"/>
                        </a:rPr>
                        <a:t>Traffic Management </a:t>
                      </a:r>
                    </a:p>
                  </a:txBody>
                  <a:tcPr marL="7620" marR="7620" marT="7620" marB="0" anchor="ctr"/>
                </a:tc>
                <a:tc>
                  <a:txBody>
                    <a:bodyPr/>
                    <a:lstStyle/>
                    <a:p>
                      <a:pPr algn="ctr" fontAlgn="ctr"/>
                      <a:r>
                        <a:rPr lang="en-GB" sz="1200" b="1" i="0" u="none" strike="noStrike">
                          <a:solidFill>
                            <a:schemeClr val="tx1"/>
                          </a:solidFill>
                          <a:effectLst/>
                          <a:latin typeface="Arial" panose="020B0604020202020204" pitchFamily="34" charset="0"/>
                        </a:rPr>
                        <a:t>UTC, Congestion management, traffic reduction</a:t>
                      </a:r>
                    </a:p>
                  </a:txBody>
                  <a:tcPr marL="7620" marR="7620" marT="7620" marB="0" anchor="ctr"/>
                </a:tc>
                <a:tc>
                  <a:txBody>
                    <a:bodyPr/>
                    <a:lstStyle/>
                    <a:p>
                      <a:pPr algn="ctr" fontAlgn="ctr"/>
                      <a:r>
                        <a:rPr lang="en-GB" sz="1200" b="1" i="0" u="none" strike="noStrike" dirty="0">
                          <a:solidFill>
                            <a:schemeClr val="tx1"/>
                          </a:solidFill>
                          <a:effectLst/>
                          <a:latin typeface="Arial" panose="020B0604020202020204" pitchFamily="34" charset="0"/>
                        </a:rPr>
                        <a:t>Scheme 2024</a:t>
                      </a:r>
                    </a:p>
                  </a:txBody>
                  <a:tcPr marL="7620" marR="7620" marT="7620" marB="0" anchor="ctr"/>
                </a:tc>
                <a:tc>
                  <a:txBody>
                    <a:bodyPr/>
                    <a:lstStyle/>
                    <a:p>
                      <a:pPr algn="ctr" fontAlgn="ctr"/>
                      <a:r>
                        <a:rPr lang="en-GB" sz="1200" b="1" i="0" u="none" strike="noStrike" dirty="0">
                          <a:solidFill>
                            <a:schemeClr val="tx1"/>
                          </a:solidFill>
                          <a:effectLst/>
                          <a:latin typeface="Arial" panose="020B0604020202020204" pitchFamily="34" charset="0"/>
                        </a:rPr>
                        <a:t>On-going</a:t>
                      </a:r>
                    </a:p>
                  </a:txBody>
                  <a:tcPr marL="7620" marR="7620" marT="7620" marB="0" anchor="ctr"/>
                </a:tc>
                <a:tc>
                  <a:txBody>
                    <a:bodyPr/>
                    <a:lstStyle/>
                    <a:p>
                      <a:pPr algn="ctr" fontAlgn="ctr"/>
                      <a:r>
                        <a:rPr lang="en-GB" sz="1200" b="1" i="0" u="none" strike="noStrike" dirty="0">
                          <a:solidFill>
                            <a:schemeClr val="tx1"/>
                          </a:solidFill>
                          <a:effectLst/>
                          <a:latin typeface="Arial" panose="020B0604020202020204" pitchFamily="34" charset="0"/>
                        </a:rPr>
                        <a:t>BCKLWN</a:t>
                      </a:r>
                    </a:p>
                    <a:p>
                      <a:pPr algn="ctr" fontAlgn="ctr"/>
                      <a:r>
                        <a:rPr lang="en-GB" sz="1200" b="1" i="0" u="none" strike="noStrike" dirty="0">
                          <a:solidFill>
                            <a:schemeClr val="tx1"/>
                          </a:solidFill>
                          <a:effectLst/>
                          <a:latin typeface="Arial" panose="020B0604020202020204" pitchFamily="34" charset="0"/>
                        </a:rPr>
                        <a:t>NCC</a:t>
                      </a:r>
                    </a:p>
                  </a:txBody>
                  <a:tcPr marL="7620" marR="7620" marT="7620" marB="0" anchor="ctr"/>
                </a:tc>
                <a:extLst>
                  <a:ext uri="{0D108BD9-81ED-4DB2-BD59-A6C34878D82A}">
                    <a16:rowId xmlns:a16="http://schemas.microsoft.com/office/drawing/2014/main" val="2963112637"/>
                  </a:ext>
                </a:extLst>
              </a:tr>
            </a:tbl>
          </a:graphicData>
        </a:graphic>
      </p:graphicFrame>
      <p:sp>
        <p:nvSpPr>
          <p:cNvPr id="17" name="TextBox 16">
            <a:extLst>
              <a:ext uri="{FF2B5EF4-FFF2-40B4-BE49-F238E27FC236}">
                <a16:creationId xmlns:a16="http://schemas.microsoft.com/office/drawing/2014/main" id="{A6C00A29-85EA-2E68-180D-5D8F3E33A89C}"/>
              </a:ext>
            </a:extLst>
          </p:cNvPr>
          <p:cNvSpPr txBox="1"/>
          <p:nvPr/>
        </p:nvSpPr>
        <p:spPr>
          <a:xfrm>
            <a:off x="1004402" y="739599"/>
            <a:ext cx="1196340" cy="369332"/>
          </a:xfrm>
          <a:prstGeom prst="rect">
            <a:avLst/>
          </a:prstGeom>
          <a:noFill/>
        </p:spPr>
        <p:txBody>
          <a:bodyPr wrap="square" rtlCol="0">
            <a:spAutoFit/>
          </a:bodyPr>
          <a:lstStyle/>
          <a:p>
            <a:r>
              <a:rPr lang="en-GB" dirty="0">
                <a:solidFill>
                  <a:schemeClr val="bg1"/>
                </a:solidFill>
              </a:rPr>
              <a:t>Measure</a:t>
            </a:r>
          </a:p>
        </p:txBody>
      </p:sp>
      <p:sp>
        <p:nvSpPr>
          <p:cNvPr id="18" name="TextBox 17">
            <a:extLst>
              <a:ext uri="{FF2B5EF4-FFF2-40B4-BE49-F238E27FC236}">
                <a16:creationId xmlns:a16="http://schemas.microsoft.com/office/drawing/2014/main" id="{50F6849B-977C-0D6C-EBF1-0EBB63CAD820}"/>
              </a:ext>
            </a:extLst>
          </p:cNvPr>
          <p:cNvSpPr txBox="1"/>
          <p:nvPr/>
        </p:nvSpPr>
        <p:spPr>
          <a:xfrm>
            <a:off x="3001411" y="745018"/>
            <a:ext cx="1196340" cy="369332"/>
          </a:xfrm>
          <a:prstGeom prst="rect">
            <a:avLst/>
          </a:prstGeom>
          <a:noFill/>
        </p:spPr>
        <p:txBody>
          <a:bodyPr wrap="square" rtlCol="0">
            <a:spAutoFit/>
          </a:bodyPr>
          <a:lstStyle/>
          <a:p>
            <a:r>
              <a:rPr lang="en-GB" dirty="0">
                <a:solidFill>
                  <a:schemeClr val="bg1"/>
                </a:solidFill>
              </a:rPr>
              <a:t>Category</a:t>
            </a:r>
          </a:p>
        </p:txBody>
      </p:sp>
      <p:sp>
        <p:nvSpPr>
          <p:cNvPr id="19" name="TextBox 18">
            <a:extLst>
              <a:ext uri="{FF2B5EF4-FFF2-40B4-BE49-F238E27FC236}">
                <a16:creationId xmlns:a16="http://schemas.microsoft.com/office/drawing/2014/main" id="{72F7D427-2D53-0E2F-E2CD-45D63C6DB9CF}"/>
              </a:ext>
            </a:extLst>
          </p:cNvPr>
          <p:cNvSpPr txBox="1"/>
          <p:nvPr/>
        </p:nvSpPr>
        <p:spPr>
          <a:xfrm>
            <a:off x="4502356" y="745018"/>
            <a:ext cx="1562098" cy="369332"/>
          </a:xfrm>
          <a:prstGeom prst="rect">
            <a:avLst/>
          </a:prstGeom>
          <a:noFill/>
        </p:spPr>
        <p:txBody>
          <a:bodyPr wrap="square" rtlCol="0">
            <a:spAutoFit/>
          </a:bodyPr>
          <a:lstStyle/>
          <a:p>
            <a:r>
              <a:rPr lang="en-GB" dirty="0">
                <a:solidFill>
                  <a:schemeClr val="bg1"/>
                </a:solidFill>
              </a:rPr>
              <a:t>Classification</a:t>
            </a:r>
          </a:p>
        </p:txBody>
      </p:sp>
      <p:sp>
        <p:nvSpPr>
          <p:cNvPr id="20" name="TextBox 19">
            <a:extLst>
              <a:ext uri="{FF2B5EF4-FFF2-40B4-BE49-F238E27FC236}">
                <a16:creationId xmlns:a16="http://schemas.microsoft.com/office/drawing/2014/main" id="{9A22E830-9197-AAEA-F572-F3F6FC3DCE98}"/>
              </a:ext>
            </a:extLst>
          </p:cNvPr>
          <p:cNvSpPr txBox="1"/>
          <p:nvPr/>
        </p:nvSpPr>
        <p:spPr>
          <a:xfrm>
            <a:off x="6283617" y="637297"/>
            <a:ext cx="685800" cy="584775"/>
          </a:xfrm>
          <a:prstGeom prst="rect">
            <a:avLst/>
          </a:prstGeom>
          <a:noFill/>
        </p:spPr>
        <p:txBody>
          <a:bodyPr wrap="square" rtlCol="0">
            <a:spAutoFit/>
          </a:bodyPr>
          <a:lstStyle/>
          <a:p>
            <a:r>
              <a:rPr lang="en-GB" sz="1600" dirty="0">
                <a:solidFill>
                  <a:schemeClr val="bg1"/>
                </a:solidFill>
              </a:rPr>
              <a:t>Start </a:t>
            </a:r>
          </a:p>
          <a:p>
            <a:r>
              <a:rPr lang="en-GB" sz="1600" dirty="0">
                <a:solidFill>
                  <a:schemeClr val="bg1"/>
                </a:solidFill>
              </a:rPr>
              <a:t>Year</a:t>
            </a:r>
          </a:p>
        </p:txBody>
      </p:sp>
      <p:sp>
        <p:nvSpPr>
          <p:cNvPr id="21" name="TextBox 20">
            <a:extLst>
              <a:ext uri="{FF2B5EF4-FFF2-40B4-BE49-F238E27FC236}">
                <a16:creationId xmlns:a16="http://schemas.microsoft.com/office/drawing/2014/main" id="{5DDE16F8-F06D-CDCE-161A-8913F66103AD}"/>
              </a:ext>
            </a:extLst>
          </p:cNvPr>
          <p:cNvSpPr txBox="1"/>
          <p:nvPr/>
        </p:nvSpPr>
        <p:spPr>
          <a:xfrm>
            <a:off x="7138202" y="672206"/>
            <a:ext cx="685800" cy="584775"/>
          </a:xfrm>
          <a:prstGeom prst="rect">
            <a:avLst/>
          </a:prstGeom>
          <a:noFill/>
        </p:spPr>
        <p:txBody>
          <a:bodyPr wrap="square" rtlCol="0">
            <a:spAutoFit/>
          </a:bodyPr>
          <a:lstStyle/>
          <a:p>
            <a:r>
              <a:rPr lang="en-GB" sz="1600" dirty="0">
                <a:solidFill>
                  <a:schemeClr val="bg1"/>
                </a:solidFill>
              </a:rPr>
              <a:t>End </a:t>
            </a:r>
          </a:p>
          <a:p>
            <a:r>
              <a:rPr lang="en-GB" sz="1600" dirty="0">
                <a:solidFill>
                  <a:schemeClr val="bg1"/>
                </a:solidFill>
              </a:rPr>
              <a:t>Year</a:t>
            </a:r>
          </a:p>
        </p:txBody>
      </p:sp>
      <p:sp>
        <p:nvSpPr>
          <p:cNvPr id="22" name="TextBox 21">
            <a:extLst>
              <a:ext uri="{FF2B5EF4-FFF2-40B4-BE49-F238E27FC236}">
                <a16:creationId xmlns:a16="http://schemas.microsoft.com/office/drawing/2014/main" id="{434C4C4E-C25E-2690-1F8C-B281435DC01E}"/>
              </a:ext>
            </a:extLst>
          </p:cNvPr>
          <p:cNvSpPr txBox="1"/>
          <p:nvPr/>
        </p:nvSpPr>
        <p:spPr>
          <a:xfrm>
            <a:off x="7911752" y="674713"/>
            <a:ext cx="1139994" cy="369332"/>
          </a:xfrm>
          <a:prstGeom prst="rect">
            <a:avLst/>
          </a:prstGeom>
          <a:noFill/>
        </p:spPr>
        <p:txBody>
          <a:bodyPr wrap="square" rtlCol="0">
            <a:spAutoFit/>
          </a:bodyPr>
          <a:lstStyle/>
          <a:p>
            <a:r>
              <a:rPr lang="en-GB" dirty="0">
                <a:solidFill>
                  <a:schemeClr val="bg1"/>
                </a:solidFill>
              </a:rPr>
              <a:t>Agencies</a:t>
            </a:r>
          </a:p>
        </p:txBody>
      </p:sp>
    </p:spTree>
    <p:extLst>
      <p:ext uri="{BB962C8B-B14F-4D97-AF65-F5344CB8AC3E}">
        <p14:creationId xmlns:p14="http://schemas.microsoft.com/office/powerpoint/2010/main" val="39194167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3D72173-23CB-F463-6FBF-EB68749278D0}"/>
              </a:ext>
            </a:extLst>
          </p:cNvPr>
          <p:cNvSpPr>
            <a:spLocks noGrp="1"/>
          </p:cNvSpPr>
          <p:nvPr>
            <p:ph type="title"/>
          </p:nvPr>
        </p:nvSpPr>
        <p:spPr>
          <a:xfrm>
            <a:off x="306060" y="-80792"/>
            <a:ext cx="8229600" cy="564442"/>
          </a:xfrm>
        </p:spPr>
        <p:txBody>
          <a:bodyPr>
            <a:normAutofit/>
          </a:bodyPr>
          <a:lstStyle/>
          <a:p>
            <a:r>
              <a:rPr lang="en-GB" sz="2400" dirty="0"/>
              <a:t>AQAP Draft Measures 3/3</a:t>
            </a:r>
          </a:p>
        </p:txBody>
      </p:sp>
      <p:pic>
        <p:nvPicPr>
          <p:cNvPr id="2" name="Content Placeholder 1">
            <a:extLst>
              <a:ext uri="{FF2B5EF4-FFF2-40B4-BE49-F238E27FC236}">
                <a16:creationId xmlns:a16="http://schemas.microsoft.com/office/drawing/2014/main" id="{5EF9C5F9-2763-4550-2E87-38E9B9674C9E}"/>
              </a:ext>
            </a:extLst>
          </p:cNvPr>
          <p:cNvPicPr>
            <a:picLocks noGrp="1" noChangeAspect="1"/>
          </p:cNvPicPr>
          <p:nvPr>
            <p:ph idx="1"/>
          </p:nvPr>
        </p:nvPicPr>
        <p:blipFill>
          <a:blip r:embed="rId2"/>
          <a:stretch>
            <a:fillRect/>
          </a:stretch>
        </p:blipFill>
        <p:spPr>
          <a:xfrm>
            <a:off x="458893" y="1200150"/>
            <a:ext cx="8226214" cy="3394075"/>
          </a:xfrm>
          <a:prstGeom prst="rect">
            <a:avLst/>
          </a:prstGeom>
        </p:spPr>
      </p:pic>
      <p:graphicFrame>
        <p:nvGraphicFramePr>
          <p:cNvPr id="6" name="Table 5">
            <a:extLst>
              <a:ext uri="{FF2B5EF4-FFF2-40B4-BE49-F238E27FC236}">
                <a16:creationId xmlns:a16="http://schemas.microsoft.com/office/drawing/2014/main" id="{F2CFCA7D-DC57-771B-6C2B-950B881346F1}"/>
              </a:ext>
            </a:extLst>
          </p:cNvPr>
          <p:cNvGraphicFramePr>
            <a:graphicFrameLocks noGrp="1"/>
          </p:cNvGraphicFramePr>
          <p:nvPr>
            <p:extLst>
              <p:ext uri="{D42A27DB-BD31-4B8C-83A1-F6EECF244321}">
                <p14:modId xmlns:p14="http://schemas.microsoft.com/office/powerpoint/2010/main" val="887893088"/>
              </p:ext>
            </p:extLst>
          </p:nvPr>
        </p:nvGraphicFramePr>
        <p:xfrm>
          <a:off x="129541" y="553065"/>
          <a:ext cx="8884919" cy="4495018"/>
        </p:xfrm>
        <a:graphic>
          <a:graphicData uri="http://schemas.openxmlformats.org/drawingml/2006/table">
            <a:tbl>
              <a:tblPr firstRow="1" bandRow="1">
                <a:tableStyleId>{5C22544A-7EE6-4342-B048-85BDC9FD1C3A}</a:tableStyleId>
              </a:tblPr>
              <a:tblGrid>
                <a:gridCol w="301210">
                  <a:extLst>
                    <a:ext uri="{9D8B030D-6E8A-4147-A177-3AD203B41FA5}">
                      <a16:colId xmlns:a16="http://schemas.microsoft.com/office/drawing/2014/main" val="2068673355"/>
                    </a:ext>
                  </a:extLst>
                </a:gridCol>
                <a:gridCol w="2494634">
                  <a:extLst>
                    <a:ext uri="{9D8B030D-6E8A-4147-A177-3AD203B41FA5}">
                      <a16:colId xmlns:a16="http://schemas.microsoft.com/office/drawing/2014/main" val="3479800252"/>
                    </a:ext>
                  </a:extLst>
                </a:gridCol>
                <a:gridCol w="1506573">
                  <a:extLst>
                    <a:ext uri="{9D8B030D-6E8A-4147-A177-3AD203B41FA5}">
                      <a16:colId xmlns:a16="http://schemas.microsoft.com/office/drawing/2014/main" val="1218300520"/>
                    </a:ext>
                  </a:extLst>
                </a:gridCol>
                <a:gridCol w="1781652">
                  <a:extLst>
                    <a:ext uri="{9D8B030D-6E8A-4147-A177-3AD203B41FA5}">
                      <a16:colId xmlns:a16="http://schemas.microsoft.com/office/drawing/2014/main" val="3306130903"/>
                    </a:ext>
                  </a:extLst>
                </a:gridCol>
                <a:gridCol w="822380">
                  <a:extLst>
                    <a:ext uri="{9D8B030D-6E8A-4147-A177-3AD203B41FA5}">
                      <a16:colId xmlns:a16="http://schemas.microsoft.com/office/drawing/2014/main" val="1001688231"/>
                    </a:ext>
                  </a:extLst>
                </a:gridCol>
                <a:gridCol w="803015">
                  <a:extLst>
                    <a:ext uri="{9D8B030D-6E8A-4147-A177-3AD203B41FA5}">
                      <a16:colId xmlns:a16="http://schemas.microsoft.com/office/drawing/2014/main" val="3459873529"/>
                    </a:ext>
                  </a:extLst>
                </a:gridCol>
                <a:gridCol w="1175455">
                  <a:extLst>
                    <a:ext uri="{9D8B030D-6E8A-4147-A177-3AD203B41FA5}">
                      <a16:colId xmlns:a16="http://schemas.microsoft.com/office/drawing/2014/main" val="2525682159"/>
                    </a:ext>
                  </a:extLst>
                </a:gridCol>
              </a:tblGrid>
              <a:tr h="793591">
                <a:tc>
                  <a:txBody>
                    <a:bodyPr/>
                    <a:lstStyle/>
                    <a:p>
                      <a:pPr algn="ctr" fontAlgn="ctr"/>
                      <a:r>
                        <a:rPr lang="en-GB" sz="800" u="none" strike="noStrike" dirty="0">
                          <a:effectLst/>
                        </a:rPr>
                        <a:t>Priority &amp; Measure No.</a:t>
                      </a:r>
                      <a:endParaRPr lang="en-GB" sz="800" b="1" i="0" u="none" strike="noStrike" dirty="0">
                        <a:solidFill>
                          <a:srgbClr val="FFFFFF"/>
                        </a:solidFill>
                        <a:effectLst/>
                        <a:latin typeface="Arial" panose="020B0604020202020204" pitchFamily="34" charset="0"/>
                      </a:endParaRPr>
                    </a:p>
                  </a:txBody>
                  <a:tcPr marL="4302" marR="4302" marT="4302" marB="0" vert="vert270" anchor="ctr"/>
                </a:tc>
                <a:tc>
                  <a:txBody>
                    <a:bodyPr/>
                    <a:lstStyle/>
                    <a:p>
                      <a:pPr algn="ctr" fontAlgn="ctr"/>
                      <a:endParaRPr lang="en-GB" sz="800" b="1" i="0" u="none" strike="noStrike" dirty="0">
                        <a:solidFill>
                          <a:srgbClr val="FFFFFF"/>
                        </a:solidFill>
                        <a:effectLst/>
                        <a:latin typeface="Arial" panose="020B0604020202020204" pitchFamily="34" charset="0"/>
                      </a:endParaRPr>
                    </a:p>
                  </a:txBody>
                  <a:tcPr marL="4302" marR="4302" marT="4302" marB="0" anchor="ctr"/>
                </a:tc>
                <a:tc>
                  <a:txBody>
                    <a:bodyPr/>
                    <a:lstStyle/>
                    <a:p>
                      <a:pPr algn="ctr" fontAlgn="ctr"/>
                      <a:endParaRPr lang="en-GB" sz="800" b="1" i="0" u="none" strike="noStrike" dirty="0">
                        <a:solidFill>
                          <a:srgbClr val="FFFFFF"/>
                        </a:solidFill>
                        <a:effectLst/>
                        <a:latin typeface="Arial" panose="020B0604020202020204" pitchFamily="34" charset="0"/>
                      </a:endParaRPr>
                    </a:p>
                  </a:txBody>
                  <a:tcPr marL="4302" marR="4302" marT="4302" marB="0" vert="vert270" anchor="ctr"/>
                </a:tc>
                <a:tc>
                  <a:txBody>
                    <a:bodyPr/>
                    <a:lstStyle/>
                    <a:p>
                      <a:pPr algn="ctr" fontAlgn="ctr"/>
                      <a:endParaRPr lang="en-GB" sz="800" b="1" i="0" u="none" strike="noStrike" dirty="0">
                        <a:solidFill>
                          <a:srgbClr val="FFFFFF"/>
                        </a:solidFill>
                        <a:effectLst/>
                        <a:latin typeface="Arial" panose="020B0604020202020204" pitchFamily="34" charset="0"/>
                      </a:endParaRPr>
                    </a:p>
                  </a:txBody>
                  <a:tcPr marL="4302" marR="4302" marT="4302" marB="0" vert="vert270" anchor="ctr"/>
                </a:tc>
                <a:tc>
                  <a:txBody>
                    <a:bodyPr/>
                    <a:lstStyle/>
                    <a:p>
                      <a:pPr algn="ctr" fontAlgn="ctr"/>
                      <a:endParaRPr lang="en-GB" sz="800" b="1" i="0" u="none" strike="noStrike" dirty="0">
                        <a:solidFill>
                          <a:srgbClr val="FFFFFF"/>
                        </a:solidFill>
                        <a:effectLst/>
                        <a:latin typeface="Arial" panose="020B0604020202020204" pitchFamily="34" charset="0"/>
                      </a:endParaRPr>
                    </a:p>
                  </a:txBody>
                  <a:tcPr marL="4302" marR="4302" marT="4302" marB="0" vert="vert270" anchor="ctr"/>
                </a:tc>
                <a:tc>
                  <a:txBody>
                    <a:bodyPr/>
                    <a:lstStyle/>
                    <a:p>
                      <a:pPr algn="ctr" fontAlgn="ctr"/>
                      <a:endParaRPr lang="en-GB" sz="800" b="1" i="0" u="none" strike="noStrike" dirty="0">
                        <a:solidFill>
                          <a:srgbClr val="FFFFFF"/>
                        </a:solidFill>
                        <a:effectLst/>
                        <a:latin typeface="Arial" panose="020B0604020202020204" pitchFamily="34" charset="0"/>
                      </a:endParaRPr>
                    </a:p>
                  </a:txBody>
                  <a:tcPr marL="4302" marR="4302" marT="4302" marB="0" vert="vert270" anchor="ctr"/>
                </a:tc>
                <a:tc>
                  <a:txBody>
                    <a:bodyPr/>
                    <a:lstStyle/>
                    <a:p>
                      <a:pPr algn="ctr" fontAlgn="ctr"/>
                      <a:endParaRPr lang="en-GB" sz="800" b="1" i="0" u="none" strike="noStrike" dirty="0">
                        <a:solidFill>
                          <a:srgbClr val="FFFFFF"/>
                        </a:solidFill>
                        <a:effectLst/>
                        <a:latin typeface="Arial" panose="020B0604020202020204" pitchFamily="34" charset="0"/>
                      </a:endParaRPr>
                    </a:p>
                  </a:txBody>
                  <a:tcPr marL="4302" marR="4302" marT="4302" marB="0" vert="vert270" anchor="ctr"/>
                </a:tc>
                <a:extLst>
                  <a:ext uri="{0D108BD9-81ED-4DB2-BD59-A6C34878D82A}">
                    <a16:rowId xmlns:a16="http://schemas.microsoft.com/office/drawing/2014/main" val="4120683647"/>
                  </a:ext>
                </a:extLst>
              </a:tr>
              <a:tr h="896421">
                <a:tc>
                  <a:txBody>
                    <a:bodyPr/>
                    <a:lstStyle/>
                    <a:p>
                      <a:pPr algn="ctr" fontAlgn="ctr"/>
                      <a:r>
                        <a:rPr lang="en-GB" sz="1200" b="1" i="0" u="none" strike="noStrike" dirty="0">
                          <a:solidFill>
                            <a:schemeClr val="tx1"/>
                          </a:solidFill>
                          <a:effectLst/>
                          <a:latin typeface="Arial" panose="020B0604020202020204" pitchFamily="34" charset="0"/>
                        </a:rPr>
                        <a:t>3.4</a:t>
                      </a:r>
                    </a:p>
                  </a:txBody>
                  <a:tcPr marL="7620" marR="7620" marT="7620" marB="0" anchor="ctr"/>
                </a:tc>
                <a:tc>
                  <a:txBody>
                    <a:bodyPr/>
                    <a:lstStyle/>
                    <a:p>
                      <a:pPr algn="ctr" fontAlgn="ctr"/>
                      <a:r>
                        <a:rPr lang="en-GB" sz="1200" b="1" i="0" u="none" strike="noStrike" dirty="0">
                          <a:solidFill>
                            <a:schemeClr val="tx1"/>
                          </a:solidFill>
                          <a:effectLst/>
                          <a:latin typeface="Arial" panose="020B0604020202020204" pitchFamily="34" charset="0"/>
                        </a:rPr>
                        <a:t>Review measures to improve traffic flows through Gaywood Clock AQMA</a:t>
                      </a:r>
                    </a:p>
                  </a:txBody>
                  <a:tcPr marL="7620" marR="7620" marT="7620" marB="0" anchor="ctr"/>
                </a:tc>
                <a:tc>
                  <a:txBody>
                    <a:bodyPr/>
                    <a:lstStyle/>
                    <a:p>
                      <a:pPr algn="ctr" fontAlgn="ctr"/>
                      <a:r>
                        <a:rPr lang="en-GB" sz="1200" b="1" i="0" u="none" strike="noStrike">
                          <a:solidFill>
                            <a:schemeClr val="tx1"/>
                          </a:solidFill>
                          <a:effectLst/>
                          <a:latin typeface="Arial" panose="020B0604020202020204" pitchFamily="34" charset="0"/>
                        </a:rPr>
                        <a:t>Traffic Management </a:t>
                      </a:r>
                    </a:p>
                  </a:txBody>
                  <a:tcPr marL="7620" marR="7620" marT="7620" marB="0" anchor="ctr"/>
                </a:tc>
                <a:tc>
                  <a:txBody>
                    <a:bodyPr/>
                    <a:lstStyle/>
                    <a:p>
                      <a:pPr algn="ctr" fontAlgn="ctr"/>
                      <a:r>
                        <a:rPr lang="en-GB" sz="1200" b="1" i="0" u="none" strike="noStrike" dirty="0">
                          <a:solidFill>
                            <a:schemeClr val="tx1"/>
                          </a:solidFill>
                          <a:effectLst/>
                          <a:latin typeface="Arial" panose="020B0604020202020204" pitchFamily="34" charset="0"/>
                        </a:rPr>
                        <a:t>UTC, Congestion management, traffic reduction</a:t>
                      </a:r>
                    </a:p>
                  </a:txBody>
                  <a:tcPr marL="7620" marR="7620" marT="7620" marB="0" anchor="ctr"/>
                </a:tc>
                <a:tc>
                  <a:txBody>
                    <a:bodyPr/>
                    <a:lstStyle/>
                    <a:p>
                      <a:pPr algn="ctr" fontAlgn="ctr"/>
                      <a:r>
                        <a:rPr lang="en-GB" sz="1200" b="1" i="0" u="none" strike="noStrike" dirty="0">
                          <a:solidFill>
                            <a:schemeClr val="tx1"/>
                          </a:solidFill>
                          <a:effectLst/>
                          <a:latin typeface="Arial" panose="020B0604020202020204" pitchFamily="34" charset="0"/>
                        </a:rPr>
                        <a:t>LTP4 Medium Term Scheme 2024</a:t>
                      </a:r>
                    </a:p>
                  </a:txBody>
                  <a:tcPr marL="7620" marR="7620" marT="7620" marB="0" anchor="ctr"/>
                </a:tc>
                <a:tc>
                  <a:txBody>
                    <a:bodyPr/>
                    <a:lstStyle/>
                    <a:p>
                      <a:pPr algn="ctr" fontAlgn="ctr"/>
                      <a:r>
                        <a:rPr lang="en-GB" sz="1200" b="1" i="0" u="none" strike="noStrike">
                          <a:solidFill>
                            <a:schemeClr val="tx1"/>
                          </a:solidFill>
                          <a:effectLst/>
                          <a:latin typeface="Arial" panose="020B0604020202020204" pitchFamily="34" charset="0"/>
                        </a:rPr>
                        <a:t>LTP4 Medium Term Scheme 2030</a:t>
                      </a:r>
                    </a:p>
                  </a:txBody>
                  <a:tcPr marL="7620" marR="7620" marT="7620" marB="0" anchor="ctr"/>
                </a:tc>
                <a:tc>
                  <a:txBody>
                    <a:bodyPr/>
                    <a:lstStyle/>
                    <a:p>
                      <a:pPr algn="ctr" fontAlgn="ctr"/>
                      <a:r>
                        <a:rPr lang="en-GB" sz="1200" b="1" i="0" u="none" strike="noStrike" dirty="0">
                          <a:solidFill>
                            <a:schemeClr val="tx1"/>
                          </a:solidFill>
                          <a:effectLst/>
                          <a:latin typeface="Arial" panose="020B0604020202020204" pitchFamily="34" charset="0"/>
                        </a:rPr>
                        <a:t>NCC </a:t>
                      </a:r>
                    </a:p>
                    <a:p>
                      <a:pPr algn="ctr" fontAlgn="ctr"/>
                      <a:r>
                        <a:rPr lang="en-GB" sz="1200" b="1" i="0" u="none" strike="noStrike" dirty="0">
                          <a:solidFill>
                            <a:schemeClr val="tx1"/>
                          </a:solidFill>
                          <a:effectLst/>
                          <a:latin typeface="Arial" panose="020B0604020202020204" pitchFamily="34" charset="0"/>
                        </a:rPr>
                        <a:t>BCKLWN</a:t>
                      </a:r>
                    </a:p>
                  </a:txBody>
                  <a:tcPr marL="7620" marR="7620" marT="7620" marB="0" anchor="ctr"/>
                </a:tc>
                <a:extLst>
                  <a:ext uri="{0D108BD9-81ED-4DB2-BD59-A6C34878D82A}">
                    <a16:rowId xmlns:a16="http://schemas.microsoft.com/office/drawing/2014/main" val="44262095"/>
                  </a:ext>
                </a:extLst>
              </a:tr>
              <a:tr h="857982">
                <a:tc>
                  <a:txBody>
                    <a:bodyPr/>
                    <a:lstStyle/>
                    <a:p>
                      <a:pPr algn="ctr" fontAlgn="ctr"/>
                      <a:r>
                        <a:rPr lang="en-GB" sz="1200" b="1" i="0" u="none" strike="noStrike" dirty="0">
                          <a:solidFill>
                            <a:schemeClr val="tx1"/>
                          </a:solidFill>
                          <a:effectLst/>
                          <a:latin typeface="Arial" panose="020B0604020202020204" pitchFamily="34" charset="0"/>
                        </a:rPr>
                        <a:t>4.1</a:t>
                      </a:r>
                    </a:p>
                  </a:txBody>
                  <a:tcPr marL="7620" marR="7620" marT="7620" marB="0" anchor="ctr"/>
                </a:tc>
                <a:tc>
                  <a:txBody>
                    <a:bodyPr/>
                    <a:lstStyle/>
                    <a:p>
                      <a:pPr algn="ctr" rtl="0" fontAlgn="ctr"/>
                      <a:r>
                        <a:rPr lang="en-GB" sz="1200" b="1" i="0" u="none" strike="noStrike" dirty="0">
                          <a:solidFill>
                            <a:schemeClr val="tx1"/>
                          </a:solidFill>
                          <a:effectLst/>
                          <a:latin typeface="Arial" panose="020B0604020202020204" pitchFamily="34" charset="0"/>
                        </a:rPr>
                        <a:t>To consider air quality from new developments and secure mitigation</a:t>
                      </a:r>
                    </a:p>
                  </a:txBody>
                  <a:tcPr marL="7620" marR="7620" marT="7620" marB="0" anchor="ctr"/>
                </a:tc>
                <a:tc>
                  <a:txBody>
                    <a:bodyPr/>
                    <a:lstStyle/>
                    <a:p>
                      <a:pPr algn="ctr" fontAlgn="ctr"/>
                      <a:r>
                        <a:rPr lang="en-GB" sz="1200" b="1" i="0" u="none" strike="noStrike" dirty="0">
                          <a:solidFill>
                            <a:schemeClr val="tx1"/>
                          </a:solidFill>
                          <a:effectLst/>
                          <a:latin typeface="Arial" panose="020B0604020202020204" pitchFamily="34" charset="0"/>
                        </a:rPr>
                        <a:t>Policy Guidance and Development Control</a:t>
                      </a:r>
                    </a:p>
                  </a:txBody>
                  <a:tcPr marL="7620" marR="7620" marT="7620" marB="0" anchor="ctr"/>
                </a:tc>
                <a:tc>
                  <a:txBody>
                    <a:bodyPr/>
                    <a:lstStyle/>
                    <a:p>
                      <a:pPr algn="ctr" fontAlgn="ctr"/>
                      <a:r>
                        <a:rPr lang="en-GB" sz="1200" b="1" i="0" u="none" strike="noStrike" dirty="0">
                          <a:solidFill>
                            <a:schemeClr val="tx1"/>
                          </a:solidFill>
                          <a:effectLst/>
                          <a:latin typeface="Arial" panose="020B0604020202020204" pitchFamily="34" charset="0"/>
                        </a:rPr>
                        <a:t>Air Quality Planning and Policy Guidance</a:t>
                      </a:r>
                    </a:p>
                  </a:txBody>
                  <a:tcPr marL="7620" marR="7620" marT="7620" marB="0" anchor="ctr"/>
                </a:tc>
                <a:tc>
                  <a:txBody>
                    <a:bodyPr/>
                    <a:lstStyle/>
                    <a:p>
                      <a:pPr algn="ctr" fontAlgn="ctr"/>
                      <a:r>
                        <a:rPr lang="en-GB" sz="1200" b="1" i="0" u="none" strike="noStrike" dirty="0">
                          <a:solidFill>
                            <a:schemeClr val="tx1"/>
                          </a:solidFill>
                          <a:effectLst/>
                          <a:latin typeface="Arial" panose="020B0604020202020204" pitchFamily="34" charset="0"/>
                        </a:rPr>
                        <a:t>Revised procedure 2022</a:t>
                      </a:r>
                    </a:p>
                  </a:txBody>
                  <a:tcPr marL="7620" marR="7620" marT="7620" marB="0" anchor="ctr"/>
                </a:tc>
                <a:tc>
                  <a:txBody>
                    <a:bodyPr/>
                    <a:lstStyle/>
                    <a:p>
                      <a:pPr algn="ctr" fontAlgn="ctr"/>
                      <a:r>
                        <a:rPr lang="en-GB" sz="1200" b="1" i="0" u="none" strike="noStrike" dirty="0">
                          <a:solidFill>
                            <a:schemeClr val="tx1"/>
                          </a:solidFill>
                          <a:effectLst/>
                          <a:latin typeface="Arial" panose="020B0604020202020204" pitchFamily="34" charset="0"/>
                        </a:rPr>
                        <a:t>On-going</a:t>
                      </a:r>
                    </a:p>
                  </a:txBody>
                  <a:tcPr marL="7620" marR="7620" marT="7620" marB="0" anchor="ctr"/>
                </a:tc>
                <a:tc>
                  <a:txBody>
                    <a:bodyPr/>
                    <a:lstStyle/>
                    <a:p>
                      <a:pPr algn="ctr" fontAlgn="ctr"/>
                      <a:r>
                        <a:rPr lang="en-GB" sz="1200" b="1" i="0" u="none" strike="noStrike" dirty="0">
                          <a:solidFill>
                            <a:schemeClr val="tx1"/>
                          </a:solidFill>
                          <a:effectLst/>
                          <a:latin typeface="Arial" panose="020B0604020202020204" pitchFamily="34" charset="0"/>
                        </a:rPr>
                        <a:t>BCKLWN</a:t>
                      </a:r>
                    </a:p>
                  </a:txBody>
                  <a:tcPr marL="7620" marR="7620" marT="7620" marB="0" anchor="ctr"/>
                </a:tc>
                <a:extLst>
                  <a:ext uri="{0D108BD9-81ED-4DB2-BD59-A6C34878D82A}">
                    <a16:rowId xmlns:a16="http://schemas.microsoft.com/office/drawing/2014/main" val="476111090"/>
                  </a:ext>
                </a:extLst>
              </a:tr>
              <a:tr h="540816">
                <a:tc>
                  <a:txBody>
                    <a:bodyPr/>
                    <a:lstStyle/>
                    <a:p>
                      <a:pPr algn="ctr" fontAlgn="ctr"/>
                      <a:r>
                        <a:rPr lang="en-GB" sz="1200" b="1" i="0" u="none" strike="noStrike" dirty="0">
                          <a:solidFill>
                            <a:schemeClr val="tx1"/>
                          </a:solidFill>
                          <a:effectLst/>
                          <a:latin typeface="Arial" panose="020B0604020202020204" pitchFamily="34" charset="0"/>
                        </a:rPr>
                        <a:t>5.1</a:t>
                      </a:r>
                    </a:p>
                  </a:txBody>
                  <a:tcPr marL="7620" marR="7620" marT="7620" marB="0" anchor="ctr"/>
                </a:tc>
                <a:tc>
                  <a:txBody>
                    <a:bodyPr/>
                    <a:lstStyle/>
                    <a:p>
                      <a:pPr algn="ctr" fontAlgn="ctr"/>
                      <a:r>
                        <a:rPr lang="en-GB" sz="1200" b="1" i="0" u="none" strike="noStrike" dirty="0">
                          <a:solidFill>
                            <a:schemeClr val="tx1"/>
                          </a:solidFill>
                          <a:effectLst/>
                          <a:latin typeface="Arial" panose="020B0604020202020204" pitchFamily="34" charset="0"/>
                        </a:rPr>
                        <a:t>Promote behaviour change from individuals and employers</a:t>
                      </a:r>
                    </a:p>
                  </a:txBody>
                  <a:tcPr marL="7620" marR="7620" marT="7620" marB="0" anchor="ctr"/>
                </a:tc>
                <a:tc>
                  <a:txBody>
                    <a:bodyPr/>
                    <a:lstStyle/>
                    <a:p>
                      <a:pPr algn="ctr" fontAlgn="ctr"/>
                      <a:r>
                        <a:rPr lang="en-GB" sz="1200" b="1" i="0" u="none" strike="noStrike">
                          <a:solidFill>
                            <a:schemeClr val="tx1"/>
                          </a:solidFill>
                          <a:effectLst/>
                          <a:latin typeface="Arial" panose="020B0604020202020204" pitchFamily="34" charset="0"/>
                        </a:rPr>
                        <a:t>Public Information</a:t>
                      </a:r>
                    </a:p>
                  </a:txBody>
                  <a:tcPr marL="7620" marR="7620" marT="7620" marB="0" anchor="ctr"/>
                </a:tc>
                <a:tc>
                  <a:txBody>
                    <a:bodyPr/>
                    <a:lstStyle/>
                    <a:p>
                      <a:pPr algn="ctr" fontAlgn="ctr"/>
                      <a:r>
                        <a:rPr lang="en-GB" sz="1200" b="1" i="0" u="none" strike="noStrike">
                          <a:solidFill>
                            <a:schemeClr val="tx1"/>
                          </a:solidFill>
                          <a:effectLst/>
                          <a:latin typeface="Arial" panose="020B0604020202020204" pitchFamily="34" charset="0"/>
                        </a:rPr>
                        <a:t>Via the Internet</a:t>
                      </a:r>
                    </a:p>
                  </a:txBody>
                  <a:tcPr marL="7620" marR="7620" marT="7620" marB="0" anchor="ctr"/>
                </a:tc>
                <a:tc>
                  <a:txBody>
                    <a:bodyPr/>
                    <a:lstStyle/>
                    <a:p>
                      <a:pPr algn="ctr" fontAlgn="ctr"/>
                      <a:r>
                        <a:rPr lang="en-GB" sz="1200" b="1" i="0" u="none" strike="noStrike" dirty="0">
                          <a:solidFill>
                            <a:schemeClr val="tx1"/>
                          </a:solidFill>
                          <a:effectLst/>
                          <a:latin typeface="Arial" panose="020B0604020202020204" pitchFamily="34" charset="0"/>
                        </a:rPr>
                        <a:t>2024</a:t>
                      </a:r>
                    </a:p>
                  </a:txBody>
                  <a:tcPr marL="7620" marR="7620" marT="7620" marB="0" anchor="ctr"/>
                </a:tc>
                <a:tc>
                  <a:txBody>
                    <a:bodyPr/>
                    <a:lstStyle/>
                    <a:p>
                      <a:pPr algn="ctr" fontAlgn="ctr"/>
                      <a:r>
                        <a:rPr lang="en-GB" sz="1200" b="1" i="0" u="none" strike="noStrike">
                          <a:solidFill>
                            <a:schemeClr val="tx1"/>
                          </a:solidFill>
                          <a:effectLst/>
                          <a:latin typeface="Arial" panose="020B0604020202020204" pitchFamily="34" charset="0"/>
                        </a:rPr>
                        <a:t>On-going</a:t>
                      </a:r>
                    </a:p>
                  </a:txBody>
                  <a:tcPr marL="7620" marR="7620" marT="7620" marB="0" anchor="ctr"/>
                </a:tc>
                <a:tc>
                  <a:txBody>
                    <a:bodyPr/>
                    <a:lstStyle/>
                    <a:p>
                      <a:pPr algn="ctr" fontAlgn="ctr"/>
                      <a:r>
                        <a:rPr lang="en-GB" sz="1200" b="1" i="0" u="none" strike="noStrike" dirty="0">
                          <a:solidFill>
                            <a:schemeClr val="tx1"/>
                          </a:solidFill>
                          <a:effectLst/>
                          <a:latin typeface="Arial" panose="020B0604020202020204" pitchFamily="34" charset="0"/>
                        </a:rPr>
                        <a:t>NCC</a:t>
                      </a:r>
                    </a:p>
                    <a:p>
                      <a:pPr algn="ctr" fontAlgn="ctr"/>
                      <a:r>
                        <a:rPr lang="en-GB" sz="1200" b="1" i="0" u="none" strike="noStrike" dirty="0">
                          <a:solidFill>
                            <a:schemeClr val="tx1"/>
                          </a:solidFill>
                          <a:effectLst/>
                          <a:latin typeface="Arial" panose="020B0604020202020204" pitchFamily="34" charset="0"/>
                        </a:rPr>
                        <a:t>Public Health </a:t>
                      </a:r>
                    </a:p>
                    <a:p>
                      <a:pPr algn="ctr" fontAlgn="ctr"/>
                      <a:r>
                        <a:rPr lang="en-GB" sz="1200" b="1" i="0" u="none" strike="noStrike" dirty="0">
                          <a:solidFill>
                            <a:schemeClr val="tx1"/>
                          </a:solidFill>
                          <a:effectLst/>
                          <a:latin typeface="Arial" panose="020B0604020202020204" pitchFamily="34" charset="0"/>
                        </a:rPr>
                        <a:t>BCKLWN</a:t>
                      </a:r>
                    </a:p>
                  </a:txBody>
                  <a:tcPr marL="7620" marR="7620" marT="7620" marB="0" anchor="ctr"/>
                </a:tc>
                <a:extLst>
                  <a:ext uri="{0D108BD9-81ED-4DB2-BD59-A6C34878D82A}">
                    <a16:rowId xmlns:a16="http://schemas.microsoft.com/office/drawing/2014/main" val="2584632951"/>
                  </a:ext>
                </a:extLst>
              </a:tr>
              <a:tr h="586218">
                <a:tc>
                  <a:txBody>
                    <a:bodyPr/>
                    <a:lstStyle/>
                    <a:p>
                      <a:pPr algn="ctr" fontAlgn="ctr"/>
                      <a:r>
                        <a:rPr lang="en-GB" sz="1200" b="1" i="0" u="none" strike="noStrike" dirty="0">
                          <a:solidFill>
                            <a:schemeClr val="tx1"/>
                          </a:solidFill>
                          <a:effectLst/>
                          <a:latin typeface="Arial" panose="020B0604020202020204" pitchFamily="34" charset="0"/>
                        </a:rPr>
                        <a:t>5.2</a:t>
                      </a:r>
                    </a:p>
                  </a:txBody>
                  <a:tcPr marL="7620" marR="7620" marT="7620" marB="0" anchor="ctr"/>
                </a:tc>
                <a:tc>
                  <a:txBody>
                    <a:bodyPr/>
                    <a:lstStyle/>
                    <a:p>
                      <a:pPr algn="ctr" fontAlgn="ctr"/>
                      <a:r>
                        <a:rPr lang="en-GB" sz="1200" b="1" i="0" u="none" strike="noStrike">
                          <a:solidFill>
                            <a:schemeClr val="tx1"/>
                          </a:solidFill>
                          <a:effectLst/>
                          <a:latin typeface="Arial" panose="020B0604020202020204" pitchFamily="34" charset="0"/>
                        </a:rPr>
                        <a:t>Improve Public Awareness (Air Quality Monitoring and Information)</a:t>
                      </a:r>
                    </a:p>
                  </a:txBody>
                  <a:tcPr marL="7620" marR="7620" marT="7620" marB="0" anchor="ctr"/>
                </a:tc>
                <a:tc>
                  <a:txBody>
                    <a:bodyPr/>
                    <a:lstStyle/>
                    <a:p>
                      <a:pPr algn="ctr" fontAlgn="ctr"/>
                      <a:r>
                        <a:rPr lang="en-GB" sz="1200" b="1" i="0" u="none" strike="noStrike">
                          <a:solidFill>
                            <a:schemeClr val="tx1"/>
                          </a:solidFill>
                          <a:effectLst/>
                          <a:latin typeface="Arial" panose="020B0604020202020204" pitchFamily="34" charset="0"/>
                        </a:rPr>
                        <a:t>Public Information</a:t>
                      </a:r>
                    </a:p>
                  </a:txBody>
                  <a:tcPr marL="7620" marR="7620" marT="7620" marB="0" anchor="ctr"/>
                </a:tc>
                <a:tc>
                  <a:txBody>
                    <a:bodyPr/>
                    <a:lstStyle/>
                    <a:p>
                      <a:pPr algn="ctr" fontAlgn="ctr"/>
                      <a:r>
                        <a:rPr lang="en-GB" sz="1200" b="1" i="0" u="none" strike="noStrike">
                          <a:solidFill>
                            <a:schemeClr val="tx1"/>
                          </a:solidFill>
                          <a:effectLst/>
                          <a:latin typeface="Arial" panose="020B0604020202020204" pitchFamily="34" charset="0"/>
                        </a:rPr>
                        <a:t>Via the Internet</a:t>
                      </a:r>
                    </a:p>
                  </a:txBody>
                  <a:tcPr marL="7620" marR="7620" marT="7620" marB="0" anchor="ctr"/>
                </a:tc>
                <a:tc>
                  <a:txBody>
                    <a:bodyPr/>
                    <a:lstStyle/>
                    <a:p>
                      <a:pPr algn="ctr" fontAlgn="ctr"/>
                      <a:r>
                        <a:rPr lang="en-GB" sz="1200" b="1" i="0" u="none" strike="noStrike">
                          <a:solidFill>
                            <a:schemeClr val="tx1"/>
                          </a:solidFill>
                          <a:effectLst/>
                          <a:latin typeface="Arial" panose="020B0604020202020204" pitchFamily="34" charset="0"/>
                        </a:rPr>
                        <a:t>2024</a:t>
                      </a:r>
                    </a:p>
                  </a:txBody>
                  <a:tcPr marL="7620" marR="7620" marT="7620" marB="0" anchor="ctr"/>
                </a:tc>
                <a:tc>
                  <a:txBody>
                    <a:bodyPr/>
                    <a:lstStyle/>
                    <a:p>
                      <a:pPr algn="ctr" fontAlgn="ctr"/>
                      <a:r>
                        <a:rPr lang="en-GB" sz="1200" b="1" i="0" u="none" strike="noStrike">
                          <a:solidFill>
                            <a:schemeClr val="tx1"/>
                          </a:solidFill>
                          <a:effectLst/>
                          <a:latin typeface="Arial" panose="020B0604020202020204" pitchFamily="34" charset="0"/>
                        </a:rPr>
                        <a:t>On-going</a:t>
                      </a:r>
                    </a:p>
                  </a:txBody>
                  <a:tcPr marL="7620" marR="7620" marT="7620" marB="0" anchor="ctr"/>
                </a:tc>
                <a:tc>
                  <a:txBody>
                    <a:bodyPr/>
                    <a:lstStyle/>
                    <a:p>
                      <a:pPr algn="ctr" fontAlgn="ctr"/>
                      <a:r>
                        <a:rPr lang="en-GB" sz="1200" b="1" i="0" u="none" strike="noStrike" dirty="0">
                          <a:solidFill>
                            <a:schemeClr val="tx1"/>
                          </a:solidFill>
                          <a:effectLst/>
                          <a:latin typeface="Arial" panose="020B0604020202020204" pitchFamily="34" charset="0"/>
                        </a:rPr>
                        <a:t>BCKLWN</a:t>
                      </a:r>
                    </a:p>
                    <a:p>
                      <a:pPr algn="ctr" fontAlgn="ctr"/>
                      <a:r>
                        <a:rPr lang="en-GB" sz="1200" b="1" i="0" u="none" strike="noStrike" dirty="0">
                          <a:solidFill>
                            <a:schemeClr val="tx1"/>
                          </a:solidFill>
                          <a:effectLst/>
                          <a:latin typeface="Arial" panose="020B0604020202020204" pitchFamily="34" charset="0"/>
                        </a:rPr>
                        <a:t>Public Health</a:t>
                      </a:r>
                    </a:p>
                    <a:p>
                      <a:pPr algn="ctr" fontAlgn="ctr"/>
                      <a:r>
                        <a:rPr lang="en-GB" sz="1200" b="1" i="0" u="none" strike="noStrike" dirty="0">
                          <a:solidFill>
                            <a:schemeClr val="tx1"/>
                          </a:solidFill>
                          <a:effectLst/>
                          <a:latin typeface="Arial" panose="020B0604020202020204" pitchFamily="34" charset="0"/>
                        </a:rPr>
                        <a:t>NCC</a:t>
                      </a:r>
                    </a:p>
                  </a:txBody>
                  <a:tcPr marL="7620" marR="7620" marT="7620" marB="0" anchor="ctr"/>
                </a:tc>
                <a:extLst>
                  <a:ext uri="{0D108BD9-81ED-4DB2-BD59-A6C34878D82A}">
                    <a16:rowId xmlns:a16="http://schemas.microsoft.com/office/drawing/2014/main" val="1681334773"/>
                  </a:ext>
                </a:extLst>
              </a:tr>
              <a:tr h="778947">
                <a:tc>
                  <a:txBody>
                    <a:bodyPr/>
                    <a:lstStyle/>
                    <a:p>
                      <a:pPr algn="ctr" fontAlgn="ctr"/>
                      <a:r>
                        <a:rPr lang="en-GB" sz="1200" b="1" i="0" u="none" strike="noStrike" dirty="0">
                          <a:solidFill>
                            <a:schemeClr val="tx1"/>
                          </a:solidFill>
                          <a:effectLst/>
                          <a:latin typeface="Arial" panose="020B0604020202020204" pitchFamily="34" charset="0"/>
                        </a:rPr>
                        <a:t>6.1</a:t>
                      </a:r>
                    </a:p>
                  </a:txBody>
                  <a:tcPr marL="7620" marR="7620" marT="7620" marB="0" anchor="ctr"/>
                </a:tc>
                <a:tc>
                  <a:txBody>
                    <a:bodyPr/>
                    <a:lstStyle/>
                    <a:p>
                      <a:pPr algn="ctr" fontAlgn="ctr"/>
                      <a:r>
                        <a:rPr lang="en-GB" sz="1200" b="1" i="0" u="none" strike="noStrike" dirty="0">
                          <a:solidFill>
                            <a:schemeClr val="tx1"/>
                          </a:solidFill>
                          <a:effectLst/>
                          <a:latin typeface="Arial" panose="020B0604020202020204" pitchFamily="34" charset="0"/>
                        </a:rPr>
                        <a:t>To develop an Air Quality Project to review the impact of PM10/ PM2.5 across District</a:t>
                      </a:r>
                    </a:p>
                  </a:txBody>
                  <a:tcPr marL="7620" marR="7620" marT="7620" marB="0" anchor="ctr"/>
                </a:tc>
                <a:tc>
                  <a:txBody>
                    <a:bodyPr/>
                    <a:lstStyle/>
                    <a:p>
                      <a:pPr algn="ctr" fontAlgn="ctr"/>
                      <a:r>
                        <a:rPr lang="en-GB" sz="1200" b="1" i="0" u="none" strike="noStrike">
                          <a:solidFill>
                            <a:schemeClr val="tx1"/>
                          </a:solidFill>
                          <a:effectLst/>
                          <a:latin typeface="Arial" panose="020B0604020202020204" pitchFamily="34" charset="0"/>
                        </a:rPr>
                        <a:t>Public Information</a:t>
                      </a:r>
                    </a:p>
                  </a:txBody>
                  <a:tcPr marL="7620" marR="7620" marT="7620" marB="0" anchor="ctr"/>
                </a:tc>
                <a:tc>
                  <a:txBody>
                    <a:bodyPr/>
                    <a:lstStyle/>
                    <a:p>
                      <a:pPr algn="ctr" fontAlgn="ctr"/>
                      <a:r>
                        <a:rPr lang="en-GB" sz="1200" b="1" i="0" u="none" strike="noStrike" dirty="0">
                          <a:solidFill>
                            <a:schemeClr val="tx1"/>
                          </a:solidFill>
                          <a:effectLst/>
                          <a:latin typeface="Arial" panose="020B0604020202020204" pitchFamily="34" charset="0"/>
                        </a:rPr>
                        <a:t>Via the Internet</a:t>
                      </a:r>
                    </a:p>
                  </a:txBody>
                  <a:tcPr marL="7620" marR="7620" marT="7620" marB="0" anchor="ctr"/>
                </a:tc>
                <a:tc>
                  <a:txBody>
                    <a:bodyPr/>
                    <a:lstStyle/>
                    <a:p>
                      <a:pPr algn="ctr" fontAlgn="ctr"/>
                      <a:r>
                        <a:rPr lang="en-GB" sz="1200" b="1" i="0" u="none" strike="noStrike" dirty="0">
                          <a:solidFill>
                            <a:schemeClr val="tx1"/>
                          </a:solidFill>
                          <a:effectLst/>
                          <a:latin typeface="Arial" panose="020B0604020202020204" pitchFamily="34" charset="0"/>
                        </a:rPr>
                        <a:t>2024</a:t>
                      </a:r>
                    </a:p>
                  </a:txBody>
                  <a:tcPr marL="7620" marR="7620" marT="7620" marB="0" anchor="ctr"/>
                </a:tc>
                <a:tc>
                  <a:txBody>
                    <a:bodyPr/>
                    <a:lstStyle/>
                    <a:p>
                      <a:pPr algn="ctr" fontAlgn="ctr"/>
                      <a:r>
                        <a:rPr lang="en-GB" sz="1200" b="1" i="0" u="none" strike="noStrike" dirty="0">
                          <a:solidFill>
                            <a:schemeClr val="tx1"/>
                          </a:solidFill>
                          <a:effectLst/>
                          <a:latin typeface="Arial" panose="020B0604020202020204" pitchFamily="34" charset="0"/>
                        </a:rPr>
                        <a:t>On-going</a:t>
                      </a:r>
                    </a:p>
                  </a:txBody>
                  <a:tcPr marL="7620" marR="7620" marT="7620" marB="0" anchor="ctr"/>
                </a:tc>
                <a:tc>
                  <a:txBody>
                    <a:bodyPr/>
                    <a:lstStyle/>
                    <a:p>
                      <a:pPr algn="ctr" fontAlgn="ctr"/>
                      <a:r>
                        <a:rPr lang="en-GB" sz="1200" b="1" i="0" u="none" strike="noStrike" dirty="0">
                          <a:solidFill>
                            <a:schemeClr val="tx1"/>
                          </a:solidFill>
                          <a:effectLst/>
                          <a:latin typeface="Arial" panose="020B0604020202020204" pitchFamily="34" charset="0"/>
                        </a:rPr>
                        <a:t>NCC </a:t>
                      </a:r>
                    </a:p>
                    <a:p>
                      <a:pPr algn="ctr" fontAlgn="ctr"/>
                      <a:r>
                        <a:rPr lang="en-GB" sz="1200" b="1" i="0" u="none" strike="noStrike" dirty="0">
                          <a:solidFill>
                            <a:schemeClr val="tx1"/>
                          </a:solidFill>
                          <a:effectLst/>
                          <a:latin typeface="Arial" panose="020B0604020202020204" pitchFamily="34" charset="0"/>
                        </a:rPr>
                        <a:t>Public Health</a:t>
                      </a:r>
                    </a:p>
                    <a:p>
                      <a:pPr algn="ctr" fontAlgn="ctr"/>
                      <a:r>
                        <a:rPr lang="en-GB" sz="1200" b="1" i="0" u="none" strike="noStrike" dirty="0">
                          <a:solidFill>
                            <a:schemeClr val="tx1"/>
                          </a:solidFill>
                          <a:effectLst/>
                          <a:latin typeface="Arial" panose="020B0604020202020204" pitchFamily="34" charset="0"/>
                        </a:rPr>
                        <a:t>BCKLWN</a:t>
                      </a:r>
                    </a:p>
                  </a:txBody>
                  <a:tcPr marL="7620" marR="7620" marT="7620" marB="0" anchor="ctr"/>
                </a:tc>
                <a:extLst>
                  <a:ext uri="{0D108BD9-81ED-4DB2-BD59-A6C34878D82A}">
                    <a16:rowId xmlns:a16="http://schemas.microsoft.com/office/drawing/2014/main" val="1699697524"/>
                  </a:ext>
                </a:extLst>
              </a:tr>
            </a:tbl>
          </a:graphicData>
        </a:graphic>
      </p:graphicFrame>
      <p:sp>
        <p:nvSpPr>
          <p:cNvPr id="7" name="TextBox 6">
            <a:extLst>
              <a:ext uri="{FF2B5EF4-FFF2-40B4-BE49-F238E27FC236}">
                <a16:creationId xmlns:a16="http://schemas.microsoft.com/office/drawing/2014/main" id="{FD77352B-BBC4-7FF5-3345-03CFA39D0275}"/>
              </a:ext>
            </a:extLst>
          </p:cNvPr>
          <p:cNvSpPr txBox="1"/>
          <p:nvPr/>
        </p:nvSpPr>
        <p:spPr>
          <a:xfrm>
            <a:off x="1011453" y="678740"/>
            <a:ext cx="1196340" cy="369332"/>
          </a:xfrm>
          <a:prstGeom prst="rect">
            <a:avLst/>
          </a:prstGeom>
          <a:noFill/>
        </p:spPr>
        <p:txBody>
          <a:bodyPr wrap="square" rtlCol="0">
            <a:spAutoFit/>
          </a:bodyPr>
          <a:lstStyle/>
          <a:p>
            <a:r>
              <a:rPr lang="en-GB" dirty="0">
                <a:solidFill>
                  <a:schemeClr val="bg1"/>
                </a:solidFill>
              </a:rPr>
              <a:t>Measure</a:t>
            </a:r>
          </a:p>
        </p:txBody>
      </p:sp>
      <p:sp>
        <p:nvSpPr>
          <p:cNvPr id="8" name="TextBox 7">
            <a:extLst>
              <a:ext uri="{FF2B5EF4-FFF2-40B4-BE49-F238E27FC236}">
                <a16:creationId xmlns:a16="http://schemas.microsoft.com/office/drawing/2014/main" id="{9EFC1936-BB12-75B0-9CD1-115DDC9877D3}"/>
              </a:ext>
            </a:extLst>
          </p:cNvPr>
          <p:cNvSpPr txBox="1"/>
          <p:nvPr/>
        </p:nvSpPr>
        <p:spPr>
          <a:xfrm>
            <a:off x="3098268" y="734494"/>
            <a:ext cx="1196340" cy="369332"/>
          </a:xfrm>
          <a:prstGeom prst="rect">
            <a:avLst/>
          </a:prstGeom>
          <a:noFill/>
        </p:spPr>
        <p:txBody>
          <a:bodyPr wrap="square" rtlCol="0">
            <a:spAutoFit/>
          </a:bodyPr>
          <a:lstStyle/>
          <a:p>
            <a:r>
              <a:rPr lang="en-GB" dirty="0">
                <a:solidFill>
                  <a:schemeClr val="bg1"/>
                </a:solidFill>
              </a:rPr>
              <a:t>Category</a:t>
            </a:r>
          </a:p>
        </p:txBody>
      </p:sp>
      <p:sp>
        <p:nvSpPr>
          <p:cNvPr id="9" name="TextBox 8">
            <a:extLst>
              <a:ext uri="{FF2B5EF4-FFF2-40B4-BE49-F238E27FC236}">
                <a16:creationId xmlns:a16="http://schemas.microsoft.com/office/drawing/2014/main" id="{A116057C-1AAD-8F9A-66E4-0DAECF724C29}"/>
              </a:ext>
            </a:extLst>
          </p:cNvPr>
          <p:cNvSpPr txBox="1"/>
          <p:nvPr/>
        </p:nvSpPr>
        <p:spPr>
          <a:xfrm>
            <a:off x="4550688" y="647904"/>
            <a:ext cx="1562098" cy="369332"/>
          </a:xfrm>
          <a:prstGeom prst="rect">
            <a:avLst/>
          </a:prstGeom>
          <a:noFill/>
        </p:spPr>
        <p:txBody>
          <a:bodyPr wrap="square" rtlCol="0">
            <a:spAutoFit/>
          </a:bodyPr>
          <a:lstStyle/>
          <a:p>
            <a:r>
              <a:rPr lang="en-GB" dirty="0">
                <a:solidFill>
                  <a:schemeClr val="bg1"/>
                </a:solidFill>
              </a:rPr>
              <a:t>Classification</a:t>
            </a:r>
          </a:p>
        </p:txBody>
      </p:sp>
      <p:sp>
        <p:nvSpPr>
          <p:cNvPr id="10" name="TextBox 9">
            <a:extLst>
              <a:ext uri="{FF2B5EF4-FFF2-40B4-BE49-F238E27FC236}">
                <a16:creationId xmlns:a16="http://schemas.microsoft.com/office/drawing/2014/main" id="{CA610E3D-19D6-9862-AAF4-70AD271E8CEC}"/>
              </a:ext>
            </a:extLst>
          </p:cNvPr>
          <p:cNvSpPr txBox="1"/>
          <p:nvPr/>
        </p:nvSpPr>
        <p:spPr>
          <a:xfrm>
            <a:off x="6286021" y="549275"/>
            <a:ext cx="685800" cy="646331"/>
          </a:xfrm>
          <a:prstGeom prst="rect">
            <a:avLst/>
          </a:prstGeom>
          <a:noFill/>
        </p:spPr>
        <p:txBody>
          <a:bodyPr wrap="square" rtlCol="0">
            <a:spAutoFit/>
          </a:bodyPr>
          <a:lstStyle/>
          <a:p>
            <a:r>
              <a:rPr lang="en-GB" dirty="0">
                <a:solidFill>
                  <a:schemeClr val="bg1"/>
                </a:solidFill>
              </a:rPr>
              <a:t>Start </a:t>
            </a:r>
          </a:p>
          <a:p>
            <a:r>
              <a:rPr lang="en-GB" dirty="0">
                <a:solidFill>
                  <a:schemeClr val="bg1"/>
                </a:solidFill>
              </a:rPr>
              <a:t>Year</a:t>
            </a:r>
          </a:p>
        </p:txBody>
      </p:sp>
      <p:sp>
        <p:nvSpPr>
          <p:cNvPr id="11" name="TextBox 10">
            <a:extLst>
              <a:ext uri="{FF2B5EF4-FFF2-40B4-BE49-F238E27FC236}">
                <a16:creationId xmlns:a16="http://schemas.microsoft.com/office/drawing/2014/main" id="{58B3B827-C17A-AD35-DA44-4AE58121166C}"/>
              </a:ext>
            </a:extLst>
          </p:cNvPr>
          <p:cNvSpPr txBox="1"/>
          <p:nvPr/>
        </p:nvSpPr>
        <p:spPr>
          <a:xfrm>
            <a:off x="7145057" y="549275"/>
            <a:ext cx="685800" cy="646331"/>
          </a:xfrm>
          <a:prstGeom prst="rect">
            <a:avLst/>
          </a:prstGeom>
          <a:noFill/>
        </p:spPr>
        <p:txBody>
          <a:bodyPr wrap="square" rtlCol="0">
            <a:spAutoFit/>
          </a:bodyPr>
          <a:lstStyle/>
          <a:p>
            <a:r>
              <a:rPr lang="en-GB" dirty="0">
                <a:solidFill>
                  <a:schemeClr val="bg1"/>
                </a:solidFill>
              </a:rPr>
              <a:t>End </a:t>
            </a:r>
          </a:p>
          <a:p>
            <a:r>
              <a:rPr lang="en-GB" dirty="0">
                <a:solidFill>
                  <a:schemeClr val="bg1"/>
                </a:solidFill>
              </a:rPr>
              <a:t>Year</a:t>
            </a:r>
          </a:p>
        </p:txBody>
      </p:sp>
      <p:sp>
        <p:nvSpPr>
          <p:cNvPr id="12" name="TextBox 11">
            <a:extLst>
              <a:ext uri="{FF2B5EF4-FFF2-40B4-BE49-F238E27FC236}">
                <a16:creationId xmlns:a16="http://schemas.microsoft.com/office/drawing/2014/main" id="{01C0584E-8416-1C4F-F886-3A32579C8D1F}"/>
              </a:ext>
            </a:extLst>
          </p:cNvPr>
          <p:cNvSpPr txBox="1"/>
          <p:nvPr/>
        </p:nvSpPr>
        <p:spPr>
          <a:xfrm>
            <a:off x="7847822" y="638169"/>
            <a:ext cx="1139994" cy="369332"/>
          </a:xfrm>
          <a:prstGeom prst="rect">
            <a:avLst/>
          </a:prstGeom>
          <a:noFill/>
        </p:spPr>
        <p:txBody>
          <a:bodyPr wrap="square" rtlCol="0">
            <a:spAutoFit/>
          </a:bodyPr>
          <a:lstStyle/>
          <a:p>
            <a:r>
              <a:rPr lang="en-GB" dirty="0">
                <a:solidFill>
                  <a:schemeClr val="bg1"/>
                </a:solidFill>
              </a:rPr>
              <a:t>Agencies</a:t>
            </a:r>
          </a:p>
        </p:txBody>
      </p:sp>
    </p:spTree>
    <p:extLst>
      <p:ext uri="{BB962C8B-B14F-4D97-AF65-F5344CB8AC3E}">
        <p14:creationId xmlns:p14="http://schemas.microsoft.com/office/powerpoint/2010/main" val="26558990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EB4C8-E6AE-A5E8-D529-58FEEB3CEF84}"/>
              </a:ext>
            </a:extLst>
          </p:cNvPr>
          <p:cNvSpPr>
            <a:spLocks noGrp="1"/>
          </p:cNvSpPr>
          <p:nvPr>
            <p:ph type="title"/>
          </p:nvPr>
        </p:nvSpPr>
        <p:spPr/>
        <p:txBody>
          <a:bodyPr/>
          <a:lstStyle/>
          <a:p>
            <a:r>
              <a:rPr lang="en-GB" dirty="0"/>
              <a:t>Timeline</a:t>
            </a:r>
          </a:p>
        </p:txBody>
      </p:sp>
      <p:sp>
        <p:nvSpPr>
          <p:cNvPr id="4" name="Content Placeholder 3">
            <a:extLst>
              <a:ext uri="{FF2B5EF4-FFF2-40B4-BE49-F238E27FC236}">
                <a16:creationId xmlns:a16="http://schemas.microsoft.com/office/drawing/2014/main" id="{31E6984C-291A-4F3F-F1C7-8AA9D66646A5}"/>
              </a:ext>
            </a:extLst>
          </p:cNvPr>
          <p:cNvSpPr>
            <a:spLocks noGrp="1"/>
          </p:cNvSpPr>
          <p:nvPr>
            <p:ph idx="1"/>
          </p:nvPr>
        </p:nvSpPr>
        <p:spPr/>
        <p:txBody>
          <a:bodyPr>
            <a:normAutofit fontScale="92500" lnSpcReduction="10000"/>
          </a:bodyPr>
          <a:lstStyle/>
          <a:p>
            <a:r>
              <a:rPr lang="en-GB" dirty="0"/>
              <a:t>Draft copy has already been submitted to DEFRA for their initial approval</a:t>
            </a:r>
          </a:p>
          <a:p>
            <a:r>
              <a:rPr lang="en-GB" dirty="0"/>
              <a:t>Environment &amp; Community Panel update planned for 3rd January 2024</a:t>
            </a:r>
          </a:p>
          <a:p>
            <a:r>
              <a:rPr lang="en-GB" dirty="0"/>
              <a:t>Start Public Consultation – January</a:t>
            </a:r>
            <a:r>
              <a:rPr lang="en-GB"/>
              <a:t>/ February </a:t>
            </a:r>
            <a:r>
              <a:rPr lang="en-GB" dirty="0"/>
              <a:t>2024</a:t>
            </a:r>
          </a:p>
          <a:p>
            <a:r>
              <a:rPr lang="en-GB" dirty="0"/>
              <a:t>Review Public Consultation – March/ April 2024</a:t>
            </a:r>
          </a:p>
          <a:p>
            <a:r>
              <a:rPr lang="en-GB" dirty="0"/>
              <a:t>Prepare Cabinet Report - May/ June 2024</a:t>
            </a:r>
          </a:p>
          <a:p>
            <a:r>
              <a:rPr lang="en-GB" dirty="0"/>
              <a:t>Submit final draft to DEFRA for approval</a:t>
            </a:r>
          </a:p>
        </p:txBody>
      </p:sp>
    </p:spTree>
    <p:extLst>
      <p:ext uri="{BB962C8B-B14F-4D97-AF65-F5344CB8AC3E}">
        <p14:creationId xmlns:p14="http://schemas.microsoft.com/office/powerpoint/2010/main" val="18152199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69C71E-8D88-EB71-8D50-3F1FA379B261}"/>
              </a:ext>
            </a:extLst>
          </p:cNvPr>
          <p:cNvSpPr>
            <a:spLocks noGrp="1"/>
          </p:cNvSpPr>
          <p:nvPr>
            <p:ph type="ctrTitle"/>
          </p:nvPr>
        </p:nvSpPr>
        <p:spPr/>
        <p:txBody>
          <a:bodyPr/>
          <a:lstStyle/>
          <a:p>
            <a:r>
              <a:rPr lang="en-GB" dirty="0"/>
              <a:t>Consultation</a:t>
            </a:r>
          </a:p>
        </p:txBody>
      </p:sp>
    </p:spTree>
    <p:extLst>
      <p:ext uri="{BB962C8B-B14F-4D97-AF65-F5344CB8AC3E}">
        <p14:creationId xmlns:p14="http://schemas.microsoft.com/office/powerpoint/2010/main" val="1225767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30BE7-A3C7-C4B4-5ECD-1490FBA5BA87}"/>
              </a:ext>
            </a:extLst>
          </p:cNvPr>
          <p:cNvSpPr>
            <a:spLocks noGrp="1"/>
          </p:cNvSpPr>
          <p:nvPr>
            <p:ph type="ctrTitle"/>
          </p:nvPr>
        </p:nvSpPr>
        <p:spPr/>
        <p:txBody>
          <a:bodyPr/>
          <a:lstStyle/>
          <a:p>
            <a:r>
              <a:rPr lang="en-GB" dirty="0"/>
              <a:t>Background</a:t>
            </a:r>
          </a:p>
        </p:txBody>
      </p:sp>
    </p:spTree>
    <p:extLst>
      <p:ext uri="{BB962C8B-B14F-4D97-AF65-F5344CB8AC3E}">
        <p14:creationId xmlns:p14="http://schemas.microsoft.com/office/powerpoint/2010/main" val="17888626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6CB2F4-8A91-D2D0-6063-869E09CDBF4E}"/>
              </a:ext>
            </a:extLst>
          </p:cNvPr>
          <p:cNvSpPr>
            <a:spLocks noGrp="1"/>
          </p:cNvSpPr>
          <p:nvPr>
            <p:ph type="title"/>
          </p:nvPr>
        </p:nvSpPr>
        <p:spPr/>
        <p:txBody>
          <a:bodyPr/>
          <a:lstStyle/>
          <a:p>
            <a:r>
              <a:rPr lang="en-GB" dirty="0"/>
              <a:t>Have your say: -</a:t>
            </a:r>
          </a:p>
        </p:txBody>
      </p:sp>
      <p:sp>
        <p:nvSpPr>
          <p:cNvPr id="5" name="Content Placeholder 4">
            <a:extLst>
              <a:ext uri="{FF2B5EF4-FFF2-40B4-BE49-F238E27FC236}">
                <a16:creationId xmlns:a16="http://schemas.microsoft.com/office/drawing/2014/main" id="{CAC4E33B-63EC-0DA0-C219-B0CBCDD22FFA}"/>
              </a:ext>
            </a:extLst>
          </p:cNvPr>
          <p:cNvSpPr>
            <a:spLocks noGrp="1"/>
          </p:cNvSpPr>
          <p:nvPr>
            <p:ph idx="1"/>
          </p:nvPr>
        </p:nvSpPr>
        <p:spPr/>
        <p:txBody>
          <a:bodyPr>
            <a:normAutofit/>
          </a:bodyPr>
          <a:lstStyle/>
          <a:p>
            <a:r>
              <a:rPr lang="en-GB" dirty="0"/>
              <a:t>We would welcome your comments on the draft air quality action plan</a:t>
            </a:r>
          </a:p>
          <a:p>
            <a:r>
              <a:rPr lang="en-GB" dirty="0"/>
              <a:t>Please complete the online form </a:t>
            </a:r>
          </a:p>
          <a:p>
            <a:r>
              <a:rPr lang="en-GB" dirty="0"/>
              <a:t>Your comments will be considered and form part of the consultation summary</a:t>
            </a:r>
          </a:p>
        </p:txBody>
      </p:sp>
    </p:spTree>
    <p:extLst>
      <p:ext uri="{BB962C8B-B14F-4D97-AF65-F5344CB8AC3E}">
        <p14:creationId xmlns:p14="http://schemas.microsoft.com/office/powerpoint/2010/main" val="3643547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97587-0224-78E0-54C3-340786E9E337}"/>
              </a:ext>
            </a:extLst>
          </p:cNvPr>
          <p:cNvSpPr>
            <a:spLocks noGrp="1"/>
          </p:cNvSpPr>
          <p:nvPr>
            <p:ph type="title"/>
          </p:nvPr>
        </p:nvSpPr>
        <p:spPr/>
        <p:txBody>
          <a:bodyPr/>
          <a:lstStyle/>
          <a:p>
            <a:r>
              <a:rPr lang="en-GB" dirty="0"/>
              <a:t>Next Steps</a:t>
            </a:r>
          </a:p>
        </p:txBody>
      </p:sp>
      <p:sp>
        <p:nvSpPr>
          <p:cNvPr id="4" name="Content Placeholder 3">
            <a:extLst>
              <a:ext uri="{FF2B5EF4-FFF2-40B4-BE49-F238E27FC236}">
                <a16:creationId xmlns:a16="http://schemas.microsoft.com/office/drawing/2014/main" id="{D713247F-FF4B-6229-8C00-C0B56185A5CD}"/>
              </a:ext>
            </a:extLst>
          </p:cNvPr>
          <p:cNvSpPr>
            <a:spLocks noGrp="1"/>
          </p:cNvSpPr>
          <p:nvPr>
            <p:ph idx="1"/>
          </p:nvPr>
        </p:nvSpPr>
        <p:spPr/>
        <p:txBody>
          <a:bodyPr/>
          <a:lstStyle/>
          <a:p>
            <a:r>
              <a:rPr lang="en-GB" dirty="0"/>
              <a:t>Once the consultation period has finished, we will review the comments</a:t>
            </a:r>
          </a:p>
          <a:p>
            <a:r>
              <a:rPr lang="en-GB" dirty="0"/>
              <a:t>We also await feedback from DEFRA and will consider their comments before completing a final draft</a:t>
            </a:r>
          </a:p>
          <a:p>
            <a:r>
              <a:rPr lang="en-GB" dirty="0"/>
              <a:t>We expect to complete the final draft during </a:t>
            </a:r>
            <a:r>
              <a:rPr lang="en-GB"/>
              <a:t>summer 2024</a:t>
            </a:r>
            <a:endParaRPr lang="en-GB" dirty="0"/>
          </a:p>
          <a:p>
            <a:endParaRPr lang="en-GB" dirty="0"/>
          </a:p>
        </p:txBody>
      </p:sp>
    </p:spTree>
    <p:extLst>
      <p:ext uri="{BB962C8B-B14F-4D97-AF65-F5344CB8AC3E}">
        <p14:creationId xmlns:p14="http://schemas.microsoft.com/office/powerpoint/2010/main" val="2671669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C42B972-5FAA-31A8-612E-4ADAAF5EAE94}"/>
              </a:ext>
            </a:extLst>
          </p:cNvPr>
          <p:cNvSpPr>
            <a:spLocks noGrp="1"/>
          </p:cNvSpPr>
          <p:nvPr>
            <p:ph type="title"/>
          </p:nvPr>
        </p:nvSpPr>
        <p:spPr/>
        <p:txBody>
          <a:bodyPr/>
          <a:lstStyle/>
          <a:p>
            <a:r>
              <a:rPr lang="en-GB" dirty="0"/>
              <a:t>Air Quality in King’s Lynn 1/3</a:t>
            </a:r>
          </a:p>
        </p:txBody>
      </p:sp>
      <p:sp>
        <p:nvSpPr>
          <p:cNvPr id="5" name="Content Placeholder 4">
            <a:extLst>
              <a:ext uri="{FF2B5EF4-FFF2-40B4-BE49-F238E27FC236}">
                <a16:creationId xmlns:a16="http://schemas.microsoft.com/office/drawing/2014/main" id="{C8CDCD72-52E5-F550-6746-648D03C7BE44}"/>
              </a:ext>
            </a:extLst>
          </p:cNvPr>
          <p:cNvSpPr>
            <a:spLocks noGrp="1"/>
          </p:cNvSpPr>
          <p:nvPr>
            <p:ph idx="1"/>
          </p:nvPr>
        </p:nvSpPr>
        <p:spPr/>
        <p:txBody>
          <a:bodyPr>
            <a:normAutofit fontScale="92500" lnSpcReduction="10000"/>
          </a:bodyPr>
          <a:lstStyle/>
          <a:p>
            <a:r>
              <a:rPr lang="en-GB" dirty="0"/>
              <a:t>Councils have legal duty to review and assess air quality under Part 4 Environment Act 1995</a:t>
            </a:r>
          </a:p>
          <a:p>
            <a:r>
              <a:rPr lang="en-GB" dirty="0"/>
              <a:t>DEFRA set legal air quality standards &amp; objectives</a:t>
            </a:r>
          </a:p>
          <a:p>
            <a:r>
              <a:rPr lang="en-GB" dirty="0"/>
              <a:t>The borough council follow DEFRA’s policy &amp; technical guidance</a:t>
            </a:r>
          </a:p>
          <a:p>
            <a:r>
              <a:rPr lang="en-GB" dirty="0"/>
              <a:t>The borough council produce Annual Status Report</a:t>
            </a:r>
          </a:p>
          <a:p>
            <a:r>
              <a:rPr lang="en-GB" dirty="0"/>
              <a:t>ASR appraised by Norfolk Public Health and submitted to DEFRA for approval</a:t>
            </a:r>
          </a:p>
        </p:txBody>
      </p:sp>
    </p:spTree>
    <p:extLst>
      <p:ext uri="{BB962C8B-B14F-4D97-AF65-F5344CB8AC3E}">
        <p14:creationId xmlns:p14="http://schemas.microsoft.com/office/powerpoint/2010/main" val="1142579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D9AC0-A46A-CAE6-FC5F-013397948325}"/>
              </a:ext>
            </a:extLst>
          </p:cNvPr>
          <p:cNvSpPr>
            <a:spLocks noGrp="1"/>
          </p:cNvSpPr>
          <p:nvPr>
            <p:ph type="title"/>
          </p:nvPr>
        </p:nvSpPr>
        <p:spPr/>
        <p:txBody>
          <a:bodyPr/>
          <a:lstStyle/>
          <a:p>
            <a:r>
              <a:rPr lang="en-GB" dirty="0"/>
              <a:t>Air Quality in King’s Lynn 2/3</a:t>
            </a:r>
          </a:p>
        </p:txBody>
      </p:sp>
      <p:sp>
        <p:nvSpPr>
          <p:cNvPr id="4" name="Content Placeholder 3">
            <a:extLst>
              <a:ext uri="{FF2B5EF4-FFF2-40B4-BE49-F238E27FC236}">
                <a16:creationId xmlns:a16="http://schemas.microsoft.com/office/drawing/2014/main" id="{DEA6A8FD-ECBC-383C-80F4-35C0A278D16A}"/>
              </a:ext>
            </a:extLst>
          </p:cNvPr>
          <p:cNvSpPr>
            <a:spLocks noGrp="1"/>
          </p:cNvSpPr>
          <p:nvPr>
            <p:ph idx="1"/>
          </p:nvPr>
        </p:nvSpPr>
        <p:spPr/>
        <p:txBody>
          <a:bodyPr>
            <a:normAutofit fontScale="85000" lnSpcReduction="10000"/>
          </a:bodyPr>
          <a:lstStyle/>
          <a:p>
            <a:r>
              <a:rPr lang="en-GB" dirty="0"/>
              <a:t>Officers use a mix of screening tools, modelling and monitoring to assess air quality against the National Air Quality Objectives</a:t>
            </a:r>
          </a:p>
          <a:p>
            <a:r>
              <a:rPr lang="en-GB" dirty="0"/>
              <a:t>There are two Air Quality Monitoring stations measuring nitrogen dioxide (NO</a:t>
            </a:r>
            <a:r>
              <a:rPr lang="en-GB" baseline="-25000" dirty="0"/>
              <a:t>2</a:t>
            </a:r>
            <a:r>
              <a:rPr lang="en-GB" dirty="0"/>
              <a:t>)</a:t>
            </a:r>
          </a:p>
          <a:p>
            <a:r>
              <a:rPr lang="en-GB" dirty="0"/>
              <a:t>There are 4 Dust Screening Units which measure PM</a:t>
            </a:r>
            <a:r>
              <a:rPr lang="en-GB" baseline="-25000" dirty="0"/>
              <a:t>10</a:t>
            </a:r>
            <a:r>
              <a:rPr lang="en-GB" dirty="0"/>
              <a:t> and PM</a:t>
            </a:r>
            <a:r>
              <a:rPr lang="en-GB" baseline="-25000" dirty="0"/>
              <a:t>2.5 </a:t>
            </a:r>
            <a:r>
              <a:rPr lang="en-GB" dirty="0"/>
              <a:t>(particles measuring 10 or 2.5 microns)</a:t>
            </a:r>
          </a:p>
          <a:p>
            <a:r>
              <a:rPr lang="en-GB" dirty="0"/>
              <a:t>There are 72 Diffusion Tubes locations measuring NO</a:t>
            </a:r>
            <a:r>
              <a:rPr lang="en-GB" baseline="-25000" dirty="0"/>
              <a:t>2</a:t>
            </a:r>
          </a:p>
          <a:p>
            <a:r>
              <a:rPr lang="en-GB" baseline="-25000" dirty="0">
                <a:hlinkClick r:id="rId2"/>
              </a:rPr>
              <a:t>https://www.west-norfolk.gov.uk/info/20137/air_quality/171/air_pollution_levels</a:t>
            </a:r>
            <a:endParaRPr lang="en-GB" baseline="-25000" dirty="0"/>
          </a:p>
          <a:p>
            <a:pPr marL="0" indent="0">
              <a:buNone/>
            </a:pPr>
            <a:endParaRPr lang="en-GB" baseline="-25000" dirty="0"/>
          </a:p>
        </p:txBody>
      </p:sp>
    </p:spTree>
    <p:extLst>
      <p:ext uri="{BB962C8B-B14F-4D97-AF65-F5344CB8AC3E}">
        <p14:creationId xmlns:p14="http://schemas.microsoft.com/office/powerpoint/2010/main" val="1624708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22468-1D2E-0D38-8F8E-84961E6D5938}"/>
              </a:ext>
            </a:extLst>
          </p:cNvPr>
          <p:cNvSpPr>
            <a:spLocks noGrp="1"/>
          </p:cNvSpPr>
          <p:nvPr>
            <p:ph type="title"/>
          </p:nvPr>
        </p:nvSpPr>
        <p:spPr/>
        <p:txBody>
          <a:bodyPr/>
          <a:lstStyle/>
          <a:p>
            <a:r>
              <a:rPr lang="en-GB" dirty="0"/>
              <a:t>Air Quality in King’s Lynn 3/3</a:t>
            </a:r>
          </a:p>
        </p:txBody>
      </p:sp>
      <p:sp>
        <p:nvSpPr>
          <p:cNvPr id="4" name="Content Placeholder 3">
            <a:extLst>
              <a:ext uri="{FF2B5EF4-FFF2-40B4-BE49-F238E27FC236}">
                <a16:creationId xmlns:a16="http://schemas.microsoft.com/office/drawing/2014/main" id="{0F13392B-71B3-2509-0FBA-02A475977028}"/>
              </a:ext>
            </a:extLst>
          </p:cNvPr>
          <p:cNvSpPr>
            <a:spLocks noGrp="1"/>
          </p:cNvSpPr>
          <p:nvPr>
            <p:ph idx="1"/>
          </p:nvPr>
        </p:nvSpPr>
        <p:spPr>
          <a:xfrm>
            <a:off x="457200" y="1063626"/>
            <a:ext cx="8229600" cy="3530600"/>
          </a:xfrm>
        </p:spPr>
        <p:txBody>
          <a:bodyPr>
            <a:normAutofit fontScale="77500" lnSpcReduction="20000"/>
          </a:bodyPr>
          <a:lstStyle/>
          <a:p>
            <a:pPr>
              <a:buFont typeface="Arial" panose="020B0604020202020204" pitchFamily="34" charset="0"/>
              <a:buChar char="•"/>
            </a:pPr>
            <a:r>
              <a:rPr lang="en-GB" dirty="0"/>
              <a:t>The National Air Quality Objective for Nitrogen Dioxide (NO</a:t>
            </a:r>
            <a:r>
              <a:rPr lang="en-GB" baseline="-25000" dirty="0"/>
              <a:t>2</a:t>
            </a:r>
            <a:r>
              <a:rPr lang="en-GB" dirty="0"/>
              <a:t>) is not to exceed an annual average of 40µg/m3</a:t>
            </a:r>
          </a:p>
          <a:p>
            <a:pPr>
              <a:buFont typeface="Arial" panose="020B0604020202020204" pitchFamily="34" charset="0"/>
              <a:buChar char="•"/>
            </a:pPr>
            <a:r>
              <a:rPr lang="en-GB" dirty="0"/>
              <a:t>µg/m3 = micrograms of pollutant per cubic metre of air</a:t>
            </a:r>
          </a:p>
          <a:p>
            <a:pPr algn="l">
              <a:buFont typeface="Arial" panose="020B0604020202020204" pitchFamily="34" charset="0"/>
              <a:buChar char="•"/>
            </a:pPr>
            <a:r>
              <a:rPr lang="en-GB" b="0" i="0" dirty="0">
                <a:effectLst/>
              </a:rPr>
              <a:t>The objective was not exceeded during 2022 in either of the Air Quality Management Areas</a:t>
            </a:r>
          </a:p>
          <a:p>
            <a:pPr algn="l">
              <a:buFont typeface="Arial" panose="020B0604020202020204" pitchFamily="34" charset="0"/>
              <a:buChar char="•"/>
            </a:pPr>
            <a:r>
              <a:rPr lang="en-GB" b="0" i="0" dirty="0">
                <a:effectLst/>
              </a:rPr>
              <a:t>This is the third year running where results have </a:t>
            </a:r>
            <a:r>
              <a:rPr lang="en-GB" dirty="0"/>
              <a:t>shown</a:t>
            </a:r>
            <a:r>
              <a:rPr lang="en-GB" b="0" i="0" dirty="0">
                <a:effectLst/>
              </a:rPr>
              <a:t> no exceedances for the Town Centre AQMA and over 5 years for Gaywood Clock AQMA</a:t>
            </a:r>
          </a:p>
          <a:p>
            <a:pPr>
              <a:buFont typeface="Arial" panose="020B0604020202020204" pitchFamily="34" charset="0"/>
              <a:buChar char="•"/>
            </a:pPr>
            <a:r>
              <a:rPr lang="en-GB" dirty="0"/>
              <a:t>The annual average concentrations have remained relatively constant with results less than 36µg/m</a:t>
            </a:r>
            <a:r>
              <a:rPr lang="en-GB" baseline="30000" dirty="0"/>
              <a:t>3</a:t>
            </a:r>
            <a:r>
              <a:rPr lang="en-GB" dirty="0"/>
              <a:t> for the last 3 years. No post Covid increase noted to date </a:t>
            </a:r>
          </a:p>
          <a:p>
            <a:endParaRPr lang="en-GB" dirty="0"/>
          </a:p>
        </p:txBody>
      </p:sp>
    </p:spTree>
    <p:extLst>
      <p:ext uri="{BB962C8B-B14F-4D97-AF65-F5344CB8AC3E}">
        <p14:creationId xmlns:p14="http://schemas.microsoft.com/office/powerpoint/2010/main" val="3860148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098B4-2784-DAD9-B5C3-C7E66F78DA9B}"/>
              </a:ext>
            </a:extLst>
          </p:cNvPr>
          <p:cNvSpPr>
            <a:spLocks noGrp="1"/>
          </p:cNvSpPr>
          <p:nvPr>
            <p:ph type="title"/>
          </p:nvPr>
        </p:nvSpPr>
        <p:spPr>
          <a:xfrm>
            <a:off x="457200" y="206375"/>
            <a:ext cx="8229600" cy="857250"/>
          </a:xfrm>
        </p:spPr>
        <p:txBody>
          <a:bodyPr anchor="ctr">
            <a:normAutofit/>
          </a:bodyPr>
          <a:lstStyle/>
          <a:p>
            <a:r>
              <a:rPr lang="en-GB" dirty="0"/>
              <a:t>Gaywood Clock AQMA Results</a:t>
            </a:r>
          </a:p>
        </p:txBody>
      </p:sp>
      <p:graphicFrame>
        <p:nvGraphicFramePr>
          <p:cNvPr id="4" name="Chart Placeholder 3" descr="Figure A.2 presents NO2 annual mean concentrations for sites 40-44 and 75 within Gaywood Clock AQMA between years 2018 to 2022. Results show similar results on the arms of the junction and no exceedances of the annual mean objective in 2022.">
            <a:extLst>
              <a:ext uri="{FF2B5EF4-FFF2-40B4-BE49-F238E27FC236}">
                <a16:creationId xmlns:a16="http://schemas.microsoft.com/office/drawing/2014/main" id="{0C63AAE3-A15F-4CC9-AFE4-34DCF9C25F29}"/>
              </a:ext>
            </a:extLst>
          </p:cNvPr>
          <p:cNvGraphicFramePr>
            <a:graphicFrameLocks noGrp="1"/>
          </p:cNvGraphicFramePr>
          <p:nvPr>
            <p:ph type="chart" sz="quarter" idx="10"/>
            <p:extLst>
              <p:ext uri="{D42A27DB-BD31-4B8C-83A1-F6EECF244321}">
                <p14:modId xmlns:p14="http://schemas.microsoft.com/office/powerpoint/2010/main" val="869099108"/>
              </p:ext>
            </p:extLst>
          </p:nvPr>
        </p:nvGraphicFramePr>
        <p:xfrm>
          <a:off x="185853" y="1047983"/>
          <a:ext cx="8839201" cy="388914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40452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2D375-7C6B-CF13-75FF-A9D80DA569AC}"/>
              </a:ext>
            </a:extLst>
          </p:cNvPr>
          <p:cNvSpPr>
            <a:spLocks noGrp="1"/>
          </p:cNvSpPr>
          <p:nvPr>
            <p:ph type="title"/>
          </p:nvPr>
        </p:nvSpPr>
        <p:spPr>
          <a:xfrm>
            <a:off x="457200" y="206375"/>
            <a:ext cx="8229600" cy="857250"/>
          </a:xfrm>
        </p:spPr>
        <p:txBody>
          <a:bodyPr anchor="ctr">
            <a:normAutofit/>
          </a:bodyPr>
          <a:lstStyle/>
          <a:p>
            <a:r>
              <a:rPr lang="en-GB" dirty="0"/>
              <a:t>Town </a:t>
            </a:r>
            <a:r>
              <a:rPr lang="en-GB"/>
              <a:t>Centre AQMA </a:t>
            </a:r>
            <a:r>
              <a:rPr lang="en-GB" dirty="0"/>
              <a:t>Results</a:t>
            </a:r>
          </a:p>
        </p:txBody>
      </p:sp>
      <p:graphicFrame>
        <p:nvGraphicFramePr>
          <p:cNvPr id="4" name="Chart Placeholder 3" descr="Figure A.1 presents NO2 annual mean concentrations for sites 1-3, 26-27, and 31-32 between years 2018 to 2022. &#10;Results show a progressive increase in NO2 concentrations at site 2 where the north bound A148 opens out into multiple lanes with properties close to the kerb. There are no exceedances of the annual mean objective in 2022.">
            <a:extLst>
              <a:ext uri="{FF2B5EF4-FFF2-40B4-BE49-F238E27FC236}">
                <a16:creationId xmlns:a16="http://schemas.microsoft.com/office/drawing/2014/main" id="{1C6C5CB4-E9CC-4DBD-8CD5-BC9A986491B5}"/>
              </a:ext>
            </a:extLst>
          </p:cNvPr>
          <p:cNvGraphicFramePr>
            <a:graphicFrameLocks noGrp="1"/>
          </p:cNvGraphicFramePr>
          <p:nvPr>
            <p:ph type="chart" sz="quarter" idx="10"/>
            <p:extLst>
              <p:ext uri="{D42A27DB-BD31-4B8C-83A1-F6EECF244321}">
                <p14:modId xmlns:p14="http://schemas.microsoft.com/office/powerpoint/2010/main" val="1632456323"/>
              </p:ext>
            </p:extLst>
          </p:nvPr>
        </p:nvGraphicFramePr>
        <p:xfrm>
          <a:off x="70625" y="1177925"/>
          <a:ext cx="8939560" cy="369144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82021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B1649D-862B-AA28-CCC7-827607DAC428}"/>
              </a:ext>
            </a:extLst>
          </p:cNvPr>
          <p:cNvSpPr>
            <a:spLocks noGrp="1"/>
          </p:cNvSpPr>
          <p:nvPr>
            <p:ph type="ctrTitle"/>
          </p:nvPr>
        </p:nvSpPr>
        <p:spPr/>
        <p:txBody>
          <a:bodyPr/>
          <a:lstStyle/>
          <a:p>
            <a:r>
              <a:rPr lang="en-GB" dirty="0"/>
              <a:t>Air Quality Management Areas</a:t>
            </a:r>
          </a:p>
        </p:txBody>
      </p:sp>
    </p:spTree>
    <p:extLst>
      <p:ext uri="{BB962C8B-B14F-4D97-AF65-F5344CB8AC3E}">
        <p14:creationId xmlns:p14="http://schemas.microsoft.com/office/powerpoint/2010/main" val="1851406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CD217-E649-C7F8-E067-F21EDB2C05BF}"/>
              </a:ext>
            </a:extLst>
          </p:cNvPr>
          <p:cNvSpPr>
            <a:spLocks noGrp="1"/>
          </p:cNvSpPr>
          <p:nvPr>
            <p:ph type="title"/>
          </p:nvPr>
        </p:nvSpPr>
        <p:spPr/>
        <p:txBody>
          <a:bodyPr/>
          <a:lstStyle/>
          <a:p>
            <a:r>
              <a:rPr lang="en-GB" dirty="0"/>
              <a:t>Air Quality Management Areas</a:t>
            </a:r>
          </a:p>
        </p:txBody>
      </p:sp>
      <p:sp>
        <p:nvSpPr>
          <p:cNvPr id="4" name="Content Placeholder 3">
            <a:extLst>
              <a:ext uri="{FF2B5EF4-FFF2-40B4-BE49-F238E27FC236}">
                <a16:creationId xmlns:a16="http://schemas.microsoft.com/office/drawing/2014/main" id="{D2BD1CC4-A099-DD7C-4D5B-F9DBB59EB9BD}"/>
              </a:ext>
            </a:extLst>
          </p:cNvPr>
          <p:cNvSpPr>
            <a:spLocks noGrp="1"/>
          </p:cNvSpPr>
          <p:nvPr>
            <p:ph idx="1"/>
          </p:nvPr>
        </p:nvSpPr>
        <p:spPr/>
        <p:txBody>
          <a:bodyPr>
            <a:normAutofit fontScale="92500"/>
          </a:bodyPr>
          <a:lstStyle/>
          <a:p>
            <a:r>
              <a:rPr lang="en-GB" dirty="0"/>
              <a:t>Where monitoring shows an exceedance of an air quality objective, the Local Authority must declare an Air Quality Management Area (AQMA)</a:t>
            </a:r>
          </a:p>
          <a:p>
            <a:r>
              <a:rPr lang="en-GB" dirty="0"/>
              <a:t>There are two AQMAs, both located in King’s Lynn</a:t>
            </a:r>
          </a:p>
          <a:p>
            <a:r>
              <a:rPr lang="en-GB" dirty="0"/>
              <a:t>Both were declared because NO</a:t>
            </a:r>
            <a:r>
              <a:rPr lang="en-GB" baseline="-25000" dirty="0"/>
              <a:t>2</a:t>
            </a:r>
            <a:r>
              <a:rPr lang="en-GB" dirty="0"/>
              <a:t> was measured in the past above the annual mean of 40ug/m</a:t>
            </a:r>
            <a:r>
              <a:rPr lang="en-GB" baseline="30000" dirty="0"/>
              <a:t>3 </a:t>
            </a:r>
            <a:endParaRPr lang="en-GB" dirty="0"/>
          </a:p>
          <a:p>
            <a:r>
              <a:rPr lang="en-GB" dirty="0"/>
              <a:t>The main source for both is from road traffic</a:t>
            </a:r>
          </a:p>
        </p:txBody>
      </p:sp>
    </p:spTree>
    <p:extLst>
      <p:ext uri="{BB962C8B-B14F-4D97-AF65-F5344CB8AC3E}">
        <p14:creationId xmlns:p14="http://schemas.microsoft.com/office/powerpoint/2010/main" val="709519542"/>
      </p:ext>
    </p:extLst>
  </p:cSld>
  <p:clrMapOvr>
    <a:masterClrMapping/>
  </p:clrMapOvr>
</p:sld>
</file>

<file path=ppt/theme/theme1.xml><?xml version="1.0" encoding="utf-8"?>
<a:theme xmlns:a="http://schemas.openxmlformats.org/drawingml/2006/main" name="BCKLWN 3 Powerpoint 2">
  <a:themeElements>
    <a:clrScheme name="BCKLWN Powerpoint">
      <a:dk1>
        <a:srgbClr val="0B387C"/>
      </a:dk1>
      <a:lt1>
        <a:srgbClr val="FFFFFF"/>
      </a:lt1>
      <a:dk2>
        <a:srgbClr val="1F497D"/>
      </a:dk2>
      <a:lt2>
        <a:srgbClr val="F0F0F5"/>
      </a:lt2>
      <a:accent1>
        <a:srgbClr val="8054D8"/>
      </a:accent1>
      <a:accent2>
        <a:srgbClr val="63C4F4"/>
      </a:accent2>
      <a:accent3>
        <a:srgbClr val="FACC0C"/>
      </a:accent3>
      <a:accent4>
        <a:srgbClr val="E30613"/>
      </a:accent4>
      <a:accent5>
        <a:srgbClr val="004C9A"/>
      </a:accent5>
      <a:accent6>
        <a:srgbClr val="4EB84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BCKLWN Powerpoint">
      <a:dk1>
        <a:srgbClr val="0B387C"/>
      </a:dk1>
      <a:lt1>
        <a:srgbClr val="FFFFFF"/>
      </a:lt1>
      <a:dk2>
        <a:srgbClr val="1F497D"/>
      </a:dk2>
      <a:lt2>
        <a:srgbClr val="F0F0F5"/>
      </a:lt2>
      <a:accent1>
        <a:srgbClr val="8054D8"/>
      </a:accent1>
      <a:accent2>
        <a:srgbClr val="63C4F4"/>
      </a:accent2>
      <a:accent3>
        <a:srgbClr val="FACC0C"/>
      </a:accent3>
      <a:accent4>
        <a:srgbClr val="E30613"/>
      </a:accent4>
      <a:accent5>
        <a:srgbClr val="004C9A"/>
      </a:accent5>
      <a:accent6>
        <a:srgbClr val="4EB84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DCBED6C8728644D8C66B8A13F066BC9" ma:contentTypeVersion="1" ma:contentTypeDescription="Create a new document." ma:contentTypeScope="" ma:versionID="4ccc1b803bd08b5d44ba763bc345e6d6">
  <xsd:schema xmlns:xsd="http://www.w3.org/2001/XMLSchema" xmlns:xs="http://www.w3.org/2001/XMLSchema" xmlns:p="http://schemas.microsoft.com/office/2006/metadata/properties" xmlns:ns2="7b7aed76-9930-4822-8932-3509b37a4994" targetNamespace="http://schemas.microsoft.com/office/2006/metadata/properties" ma:root="true" ma:fieldsID="7288d8d710fc274e73564930f172c83e" ns2:_="">
    <xsd:import namespace="7b7aed76-9930-4822-8932-3509b37a4994"/>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7aed76-9930-4822-8932-3509b37a499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2C335D84-A714-419E-95D4-0528DCD78265}">
  <ds:schemaRefs>
    <ds:schemaRef ds:uri="http://schemas.microsoft.com/sharepoint/v3/contenttype/forms"/>
  </ds:schemaRefs>
</ds:datastoreItem>
</file>

<file path=customXml/itemProps2.xml><?xml version="1.0" encoding="utf-8"?>
<ds:datastoreItem xmlns:ds="http://schemas.openxmlformats.org/officeDocument/2006/customXml" ds:itemID="{2FEA5C77-0F9E-43C9-A134-205A501713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7aed76-9930-4822-8932-3509b37a49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FE80BD8-DE4B-4F6D-823D-18A9F95FAFB6}">
  <ds:schemaRefs>
    <ds:schemaRef ds:uri="http://purl.org/dc/terms/"/>
    <ds:schemaRef ds:uri="http://schemas.openxmlformats.org/package/2006/metadata/core-properties"/>
    <ds:schemaRef ds:uri="http://purl.org/dc/dcmitype/"/>
    <ds:schemaRef ds:uri="http://schemas.microsoft.com/office/infopath/2007/PartnerControls"/>
    <ds:schemaRef ds:uri="7b7aed76-9930-4822-8932-3509b37a4994"/>
    <ds:schemaRef ds:uri="http://schemas.microsoft.com/office/2006/documentManagement/types"/>
    <ds:schemaRef ds:uri="http://schemas.microsoft.com/office/2006/metadata/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4466</TotalTime>
  <Words>1089</Words>
  <Application>Microsoft Office PowerPoint</Application>
  <PresentationFormat>On-screen Show (16:9)</PresentationFormat>
  <Paragraphs>223</Paragraphs>
  <Slides>21</Slides>
  <Notes>1</Notes>
  <HiddenSlides>0</HiddenSlides>
  <MMClips>0</MMClips>
  <ScaleCrop>false</ScaleCrop>
  <HeadingPairs>
    <vt:vector size="8" baseType="variant">
      <vt:variant>
        <vt:lpstr>Fonts Used</vt:lpstr>
      </vt:variant>
      <vt:variant>
        <vt:i4>3</vt:i4>
      </vt:variant>
      <vt:variant>
        <vt:lpstr>Theme</vt:lpstr>
      </vt:variant>
      <vt:variant>
        <vt:i4>3</vt:i4>
      </vt:variant>
      <vt:variant>
        <vt:lpstr>Embedded OLE Servers</vt:lpstr>
      </vt:variant>
      <vt:variant>
        <vt:i4>1</vt:i4>
      </vt:variant>
      <vt:variant>
        <vt:lpstr>Slide Titles</vt:lpstr>
      </vt:variant>
      <vt:variant>
        <vt:i4>21</vt:i4>
      </vt:variant>
    </vt:vector>
  </HeadingPairs>
  <TitlesOfParts>
    <vt:vector size="28" baseType="lpstr">
      <vt:lpstr>Arial</vt:lpstr>
      <vt:lpstr>Calibri</vt:lpstr>
      <vt:lpstr>Calibri Light</vt:lpstr>
      <vt:lpstr>BCKLWN 3 Powerpoint 2</vt:lpstr>
      <vt:lpstr>Custom Design</vt:lpstr>
      <vt:lpstr>1_Custom Design</vt:lpstr>
      <vt:lpstr>Acrobat Document</vt:lpstr>
      <vt:lpstr>Air Quality Action Plan Review  Non-Technical Summary</vt:lpstr>
      <vt:lpstr>Background</vt:lpstr>
      <vt:lpstr>Air Quality in King’s Lynn 1/3</vt:lpstr>
      <vt:lpstr>Air Quality in King’s Lynn 2/3</vt:lpstr>
      <vt:lpstr>Air Quality in King’s Lynn 3/3</vt:lpstr>
      <vt:lpstr>Gaywood Clock AQMA Results</vt:lpstr>
      <vt:lpstr>Town Centre AQMA Results</vt:lpstr>
      <vt:lpstr>Air Quality Management Areas</vt:lpstr>
      <vt:lpstr>Air Quality Management Areas</vt:lpstr>
      <vt:lpstr>PowerPoint Presentation</vt:lpstr>
      <vt:lpstr>PowerPoint Presentation</vt:lpstr>
      <vt:lpstr>Air Quality Action Plan</vt:lpstr>
      <vt:lpstr>AQAP background</vt:lpstr>
      <vt:lpstr>Progress to Date</vt:lpstr>
      <vt:lpstr>AQAP Draft Measures 1/3</vt:lpstr>
      <vt:lpstr>AQAP Draft Measures 2/3</vt:lpstr>
      <vt:lpstr>AQAP Draft Measures 3/3</vt:lpstr>
      <vt:lpstr>Timeline</vt:lpstr>
      <vt:lpstr>Consultation</vt:lpstr>
      <vt:lpstr>Have your say: -</vt:lpstr>
      <vt:lpstr>Next Steps</vt:lpstr>
    </vt:vector>
  </TitlesOfParts>
  <Company>BC KL &amp; WN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Jaz</dc:creator>
  <cp:lastModifiedBy>Andrew Howell</cp:lastModifiedBy>
  <cp:revision>123</cp:revision>
  <dcterms:created xsi:type="dcterms:W3CDTF">2017-04-18T13:25:09Z</dcterms:created>
  <dcterms:modified xsi:type="dcterms:W3CDTF">2023-12-18T17:14:51Z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0x0101008DCBED6C8728644D8C66B8A13F066BC9</vt:lpwstr>
  </property>
</Properties>
</file>