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69" r:id="rId3"/>
    <p:sldMasterId id="2147483675" r:id="rId4"/>
  </p:sldMasterIdLst>
  <p:notesMasterIdLst>
    <p:notesMasterId r:id="rId14"/>
  </p:notesMasterIdLst>
  <p:sldIdLst>
    <p:sldId id="258" r:id="rId5"/>
    <p:sldId id="257" r:id="rId6"/>
    <p:sldId id="259" r:id="rId7"/>
    <p:sldId id="260" r:id="rId8"/>
    <p:sldId id="261" r:id="rId9"/>
    <p:sldId id="264" r:id="rId10"/>
    <p:sldId id="265" r:id="rId11"/>
    <p:sldId id="266"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8046" autoAdjust="0"/>
  </p:normalViewPr>
  <p:slideViewPr>
    <p:cSldViewPr>
      <p:cViewPr varScale="1">
        <p:scale>
          <a:sx n="76" d="100"/>
          <a:sy n="76" d="100"/>
        </p:scale>
        <p:origin x="144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370A63-FF3C-40FE-8C4D-19FBAB6062B3}" type="datetimeFigureOut">
              <a:rPr lang="en-GB" smtClean="0"/>
              <a:t>16/03/2020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006D0C-D3D3-4A9F-A7D8-499017F32AD1}" type="slidenum">
              <a:rPr lang="en-GB" smtClean="0"/>
              <a:t>‹#›</a:t>
            </a:fld>
            <a:endParaRPr lang="en-GB"/>
          </a:p>
        </p:txBody>
      </p:sp>
    </p:spTree>
    <p:extLst>
      <p:ext uri="{BB962C8B-B14F-4D97-AF65-F5344CB8AC3E}">
        <p14:creationId xmlns:p14="http://schemas.microsoft.com/office/powerpoint/2010/main" val="63982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0B970D-F515-4445-BEDB-EB3DA2DDACF7}"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592891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B970D-F515-4445-BEDB-EB3DA2DDACF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9824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 Placeholder 2"/>
          <p:cNvSpPr>
            <a:spLocks noGrp="1"/>
          </p:cNvSpPr>
          <p:nvPr>
            <p:ph idx="1"/>
          </p:nvPr>
        </p:nvSpPr>
        <p:spPr>
          <a:xfrm>
            <a:off x="457200" y="1600201"/>
            <a:ext cx="82296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3542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Picture Placeholder 3"/>
          <p:cNvSpPr>
            <a:spLocks noGrp="1"/>
          </p:cNvSpPr>
          <p:nvPr>
            <p:ph type="pic" sz="quarter" idx="10"/>
          </p:nvPr>
        </p:nvSpPr>
        <p:spPr>
          <a:xfrm>
            <a:off x="457200" y="1570568"/>
            <a:ext cx="8229600" cy="4002617"/>
          </a:xfrm>
        </p:spPr>
        <p:txBody>
          <a:bodyPr/>
          <a:lstStyle/>
          <a:p>
            <a:endParaRPr lang="en-US"/>
          </a:p>
        </p:txBody>
      </p:sp>
    </p:spTree>
    <p:extLst>
      <p:ext uri="{BB962C8B-B14F-4D97-AF65-F5344CB8AC3E}">
        <p14:creationId xmlns:p14="http://schemas.microsoft.com/office/powerpoint/2010/main" val="928293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Table Placeholder 3"/>
          <p:cNvSpPr>
            <a:spLocks noGrp="1"/>
          </p:cNvSpPr>
          <p:nvPr>
            <p:ph type="tbl" sz="quarter" idx="10"/>
          </p:nvPr>
        </p:nvSpPr>
        <p:spPr>
          <a:xfrm>
            <a:off x="457200" y="1571060"/>
            <a:ext cx="8229600" cy="4150784"/>
          </a:xfrm>
        </p:spPr>
        <p:txBody>
          <a:bodyPr/>
          <a:lstStyle/>
          <a:p>
            <a:endParaRPr lang="en-US"/>
          </a:p>
        </p:txBody>
      </p:sp>
    </p:spTree>
    <p:extLst>
      <p:ext uri="{BB962C8B-B14F-4D97-AF65-F5344CB8AC3E}">
        <p14:creationId xmlns:p14="http://schemas.microsoft.com/office/powerpoint/2010/main" val="894602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927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12" name="Text Placeholder 2"/>
          <p:cNvSpPr>
            <a:spLocks noGrp="1"/>
          </p:cNvSpPr>
          <p:nvPr>
            <p:ph idx="1"/>
          </p:nvPr>
        </p:nvSpPr>
        <p:spPr>
          <a:xfrm>
            <a:off x="457200" y="1600220"/>
            <a:ext cx="8229600" cy="452543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41235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Chart Placeholder 3"/>
          <p:cNvSpPr>
            <a:spLocks noGrp="1"/>
          </p:cNvSpPr>
          <p:nvPr>
            <p:ph type="chart" sz="quarter" idx="10"/>
          </p:nvPr>
        </p:nvSpPr>
        <p:spPr>
          <a:xfrm>
            <a:off x="457200" y="1570576"/>
            <a:ext cx="8229600" cy="3994151"/>
          </a:xfrm>
        </p:spPr>
        <p:txBody>
          <a:bodyPr/>
          <a:lstStyle/>
          <a:p>
            <a:endParaRPr lang="en-US"/>
          </a:p>
        </p:txBody>
      </p:sp>
    </p:spTree>
    <p:extLst>
      <p:ext uri="{BB962C8B-B14F-4D97-AF65-F5344CB8AC3E}">
        <p14:creationId xmlns:p14="http://schemas.microsoft.com/office/powerpoint/2010/main" val="3432598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Picture Placeholder 3"/>
          <p:cNvSpPr>
            <a:spLocks noGrp="1"/>
          </p:cNvSpPr>
          <p:nvPr>
            <p:ph type="pic" sz="quarter" idx="10"/>
          </p:nvPr>
        </p:nvSpPr>
        <p:spPr>
          <a:xfrm>
            <a:off x="457200" y="1570586"/>
            <a:ext cx="8229600" cy="4002617"/>
          </a:xfrm>
        </p:spPr>
        <p:txBody>
          <a:bodyPr/>
          <a:lstStyle/>
          <a:p>
            <a:endParaRPr lang="en-US"/>
          </a:p>
        </p:txBody>
      </p:sp>
    </p:spTree>
    <p:extLst>
      <p:ext uri="{BB962C8B-B14F-4D97-AF65-F5344CB8AC3E}">
        <p14:creationId xmlns:p14="http://schemas.microsoft.com/office/powerpoint/2010/main" val="1667564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Table Placeholder 3"/>
          <p:cNvSpPr>
            <a:spLocks noGrp="1"/>
          </p:cNvSpPr>
          <p:nvPr>
            <p:ph type="tbl" sz="quarter" idx="10"/>
          </p:nvPr>
        </p:nvSpPr>
        <p:spPr>
          <a:xfrm>
            <a:off x="457200" y="1571060"/>
            <a:ext cx="8229600" cy="4150784"/>
          </a:xfrm>
        </p:spPr>
        <p:txBody>
          <a:bodyPr/>
          <a:lstStyle/>
          <a:p>
            <a:endParaRPr lang="en-US"/>
          </a:p>
        </p:txBody>
      </p:sp>
    </p:spTree>
    <p:extLst>
      <p:ext uri="{BB962C8B-B14F-4D97-AF65-F5344CB8AC3E}">
        <p14:creationId xmlns:p14="http://schemas.microsoft.com/office/powerpoint/2010/main" val="2070034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63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457200" y="1570567"/>
            <a:ext cx="8229600" cy="3994151"/>
          </a:xfrm>
        </p:spPr>
        <p:txBody>
          <a:bodyPr/>
          <a:lstStyle/>
          <a:p>
            <a:r>
              <a:rPr lang="en-US"/>
              <a:t>Click icon to add chart</a:t>
            </a:r>
          </a:p>
        </p:txBody>
      </p:sp>
    </p:spTree>
    <p:extLst>
      <p:ext uri="{BB962C8B-B14F-4D97-AF65-F5344CB8AC3E}">
        <p14:creationId xmlns:p14="http://schemas.microsoft.com/office/powerpoint/2010/main" val="3829288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457200" y="1570568"/>
            <a:ext cx="8229600" cy="4002617"/>
          </a:xfrm>
        </p:spPr>
        <p:txBody>
          <a:bodyPr/>
          <a:lstStyle/>
          <a:p>
            <a:r>
              <a:rPr lang="en-US"/>
              <a:t>Click icon to add picture</a:t>
            </a:r>
          </a:p>
        </p:txBody>
      </p:sp>
    </p:spTree>
    <p:extLst>
      <p:ext uri="{BB962C8B-B14F-4D97-AF65-F5344CB8AC3E}">
        <p14:creationId xmlns:p14="http://schemas.microsoft.com/office/powerpoint/2010/main" val="2616779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57200" y="1571060"/>
            <a:ext cx="8229600" cy="4150784"/>
          </a:xfrm>
        </p:spPr>
        <p:txBody>
          <a:bodyPr/>
          <a:lstStyle/>
          <a:p>
            <a:r>
              <a:rPr lang="en-US"/>
              <a:t>Click icon to add table</a:t>
            </a:r>
          </a:p>
        </p:txBody>
      </p:sp>
    </p:spTree>
    <p:extLst>
      <p:ext uri="{BB962C8B-B14F-4D97-AF65-F5344CB8AC3E}">
        <p14:creationId xmlns:p14="http://schemas.microsoft.com/office/powerpoint/2010/main" val="1389610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334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089" y="2073567"/>
            <a:ext cx="8084874" cy="1273487"/>
          </a:xfrm>
        </p:spPr>
        <p:txBody>
          <a:bodyPr/>
          <a:lstStyle>
            <a:lvl1pPr>
              <a:defRPr sz="6000"/>
            </a:lvl1pPr>
          </a:lstStyle>
          <a:p>
            <a:r>
              <a:rPr lang="en-GB" dirty="0"/>
              <a:t>Presentation</a:t>
            </a:r>
            <a:endParaRPr lang="en-US" dirty="0"/>
          </a:p>
        </p:txBody>
      </p:sp>
      <p:sp>
        <p:nvSpPr>
          <p:cNvPr id="4" name="Text Placeholder 3"/>
          <p:cNvSpPr>
            <a:spLocks noGrp="1"/>
          </p:cNvSpPr>
          <p:nvPr>
            <p:ph type="body" sz="quarter" idx="10" hasCustomPrompt="1"/>
          </p:nvPr>
        </p:nvSpPr>
        <p:spPr>
          <a:xfrm>
            <a:off x="468702" y="5713010"/>
            <a:ext cx="6073775" cy="584620"/>
          </a:xfrm>
          <a:prstGeom prst="rect">
            <a:avLst/>
          </a:prstGeom>
        </p:spPr>
        <p:txBody>
          <a:bodyPr vert="horz"/>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GB" dirty="0"/>
              <a:t>Presenter name</a:t>
            </a:r>
          </a:p>
        </p:txBody>
      </p:sp>
    </p:spTree>
    <p:extLst>
      <p:ext uri="{BB962C8B-B14F-4D97-AF65-F5344CB8AC3E}">
        <p14:creationId xmlns:p14="http://schemas.microsoft.com/office/powerpoint/2010/main" val="1626632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089" y="2073567"/>
            <a:ext cx="8084874" cy="1273487"/>
          </a:xfrm>
        </p:spPr>
        <p:txBody>
          <a:bodyPr/>
          <a:lstStyle>
            <a:lvl1pPr>
              <a:defRPr sz="6000"/>
            </a:lvl1pPr>
          </a:lstStyle>
          <a:p>
            <a:r>
              <a:rPr lang="en-GB" dirty="0"/>
              <a:t>Presentation</a:t>
            </a:r>
            <a:endParaRPr lang="en-US" dirty="0"/>
          </a:p>
        </p:txBody>
      </p:sp>
      <p:sp>
        <p:nvSpPr>
          <p:cNvPr id="4" name="Text Placeholder 3"/>
          <p:cNvSpPr>
            <a:spLocks noGrp="1"/>
          </p:cNvSpPr>
          <p:nvPr>
            <p:ph type="body" sz="quarter" idx="10" hasCustomPrompt="1"/>
          </p:nvPr>
        </p:nvSpPr>
        <p:spPr>
          <a:xfrm>
            <a:off x="468702" y="5713010"/>
            <a:ext cx="6073775" cy="584620"/>
          </a:xfrm>
          <a:prstGeom prst="rect">
            <a:avLst/>
          </a:prstGeom>
        </p:spPr>
        <p:txBody>
          <a:bodyPr vert="horz"/>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GB" dirty="0"/>
              <a:t>Presenter name</a:t>
            </a:r>
          </a:p>
        </p:txBody>
      </p:sp>
    </p:spTree>
    <p:extLst>
      <p:ext uri="{BB962C8B-B14F-4D97-AF65-F5344CB8AC3E}">
        <p14:creationId xmlns:p14="http://schemas.microsoft.com/office/powerpoint/2010/main" val="2779076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12" name="Text Placeholder 2"/>
          <p:cNvSpPr>
            <a:spLocks noGrp="1"/>
          </p:cNvSpPr>
          <p:nvPr>
            <p:ph idx="1"/>
          </p:nvPr>
        </p:nvSpPr>
        <p:spPr>
          <a:xfrm>
            <a:off x="457200" y="1600201"/>
            <a:ext cx="8229600" cy="452543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68374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Chart Placeholder 3"/>
          <p:cNvSpPr>
            <a:spLocks noGrp="1"/>
          </p:cNvSpPr>
          <p:nvPr>
            <p:ph type="chart" sz="quarter" idx="10"/>
          </p:nvPr>
        </p:nvSpPr>
        <p:spPr>
          <a:xfrm>
            <a:off x="457200" y="1570567"/>
            <a:ext cx="8229600" cy="3994151"/>
          </a:xfrm>
        </p:spPr>
        <p:txBody>
          <a:bodyPr/>
          <a:lstStyle/>
          <a:p>
            <a:endParaRPr lang="en-US"/>
          </a:p>
        </p:txBody>
      </p:sp>
    </p:spTree>
    <p:extLst>
      <p:ext uri="{BB962C8B-B14F-4D97-AF65-F5344CB8AC3E}">
        <p14:creationId xmlns:p14="http://schemas.microsoft.com/office/powerpoint/2010/main" val="1643369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1673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Borough Council Logo BLU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87558" y="5943206"/>
            <a:ext cx="1202151" cy="580887"/>
          </a:xfrm>
          <a:prstGeom prst="rect">
            <a:avLst/>
          </a:prstGeom>
        </p:spPr>
      </p:pic>
    </p:spTree>
    <p:extLst>
      <p:ext uri="{BB962C8B-B14F-4D97-AF65-F5344CB8AC3E}">
        <p14:creationId xmlns:p14="http://schemas.microsoft.com/office/powerpoint/2010/main" val="2280193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Lst>
  <p:txStyles>
    <p:titleStyle>
      <a:lvl1pPr algn="l"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79983"/>
            <a:ext cx="8229600" cy="2548373"/>
          </a:xfrm>
          <a:prstGeom prst="rect">
            <a:avLst/>
          </a:prstGeom>
        </p:spPr>
        <p:txBody>
          <a:bodyPr vert="horz" lIns="91440" tIns="45720" rIns="91440" bIns="45720" rtlCol="0" anchor="ctr">
            <a:noAutofit/>
          </a:bodyPr>
          <a:lstStyle/>
          <a:p>
            <a:r>
              <a:rPr lang="en-US"/>
              <a:t>Click to edit Master title style</a:t>
            </a:r>
            <a:endParaRPr lang="en-US" dirty="0"/>
          </a:p>
        </p:txBody>
      </p:sp>
      <p:pic>
        <p:nvPicPr>
          <p:cNvPr id="7" name="Picture 6" descr="Borough-Council-Logo-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8773" y="5631083"/>
            <a:ext cx="1643947" cy="794365"/>
          </a:xfrm>
          <a:prstGeom prst="rect">
            <a:avLst/>
          </a:prstGeom>
        </p:spPr>
      </p:pic>
    </p:spTree>
    <p:extLst>
      <p:ext uri="{BB962C8B-B14F-4D97-AF65-F5344CB8AC3E}">
        <p14:creationId xmlns:p14="http://schemas.microsoft.com/office/powerpoint/2010/main" val="2402407136"/>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457200" rtl="0" eaLnBrk="1" latinLnBrk="0" hangingPunct="1">
        <a:lnSpc>
          <a:spcPct val="90000"/>
        </a:lnSpc>
        <a:spcBef>
          <a:spcPct val="0"/>
        </a:spcBef>
        <a:buNone/>
        <a:defRPr sz="66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1"/>
            <a:ext cx="8229600" cy="416739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descr="Borough Council Logo BLU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87558" y="5943206"/>
            <a:ext cx="1202151" cy="580887"/>
          </a:xfrm>
          <a:prstGeom prst="rect">
            <a:avLst/>
          </a:prstGeom>
        </p:spPr>
      </p:pic>
    </p:spTree>
    <p:extLst>
      <p:ext uri="{BB962C8B-B14F-4D97-AF65-F5344CB8AC3E}">
        <p14:creationId xmlns:p14="http://schemas.microsoft.com/office/powerpoint/2010/main" val="39879588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txStyles>
    <p:titleStyle>
      <a:lvl1pPr algn="l"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3"/>
            <a:ext cx="8229600" cy="416739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descr="Borough Council Logo BLU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87563" y="5943225"/>
            <a:ext cx="1202151" cy="580887"/>
          </a:xfrm>
          <a:prstGeom prst="rect">
            <a:avLst/>
          </a:prstGeom>
        </p:spPr>
      </p:pic>
    </p:spTree>
    <p:extLst>
      <p:ext uri="{BB962C8B-B14F-4D97-AF65-F5344CB8AC3E}">
        <p14:creationId xmlns:p14="http://schemas.microsoft.com/office/powerpoint/2010/main" val="92062899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xStyles>
    <p:titleStyle>
      <a:lvl1pPr algn="l"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563" y="2708920"/>
            <a:ext cx="8084874" cy="1273487"/>
          </a:xfrm>
        </p:spPr>
        <p:txBody>
          <a:bodyPr>
            <a:normAutofit fontScale="90000"/>
          </a:bodyPr>
          <a:lstStyle/>
          <a:p>
            <a:r>
              <a:rPr lang="en-US" dirty="0"/>
              <a:t>Kings Lynn &amp; West Norfolk – 2017 District CO</a:t>
            </a:r>
            <a:r>
              <a:rPr lang="en-US" dirty="0">
                <a:latin typeface="Calibri" panose="020F0502020204030204" pitchFamily="34" charset="0"/>
                <a:cs typeface="Calibri" panose="020F0502020204030204" pitchFamily="34" charset="0"/>
              </a:rPr>
              <a:t>₂ </a:t>
            </a:r>
            <a:r>
              <a:rPr lang="en-US" dirty="0"/>
              <a:t>Emissions Bubble</a:t>
            </a:r>
            <a:br>
              <a:rPr lang="en-US" dirty="0"/>
            </a:br>
            <a:r>
              <a:rPr lang="en-US" sz="3600" i="1" dirty="0"/>
              <a:t>- An Overview of the 2019 BEIS Data</a:t>
            </a:r>
            <a:endParaRPr lang="en-US" i="1" dirty="0"/>
          </a:p>
        </p:txBody>
      </p:sp>
    </p:spTree>
    <p:extLst>
      <p:ext uri="{BB962C8B-B14F-4D97-AF65-F5344CB8AC3E}">
        <p14:creationId xmlns:p14="http://schemas.microsoft.com/office/powerpoint/2010/main" val="2544208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230454"/>
            <a:ext cx="79928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B387C"/>
                </a:solidFill>
                <a:effectLst/>
                <a:uLnTx/>
                <a:uFillTx/>
                <a:latin typeface="Arial"/>
                <a:ea typeface="+mn-ea"/>
                <a:cs typeface="+mn-cs"/>
              </a:rPr>
              <a:t>Background Information</a:t>
            </a:r>
          </a:p>
        </p:txBody>
      </p:sp>
      <p:sp>
        <p:nvSpPr>
          <p:cNvPr id="5" name="TextBox 4">
            <a:extLst>
              <a:ext uri="{FF2B5EF4-FFF2-40B4-BE49-F238E27FC236}">
                <a16:creationId xmlns:a16="http://schemas.microsoft.com/office/drawing/2014/main" id="{F7986EB1-0FE4-4E7E-88C8-0C0638328632}"/>
              </a:ext>
            </a:extLst>
          </p:cNvPr>
          <p:cNvSpPr txBox="1"/>
          <p:nvPr/>
        </p:nvSpPr>
        <p:spPr>
          <a:xfrm>
            <a:off x="395536" y="1124744"/>
            <a:ext cx="7992888" cy="5016758"/>
          </a:xfrm>
          <a:prstGeom prst="rect">
            <a:avLst/>
          </a:prstGeom>
          <a:noFill/>
        </p:spPr>
        <p:txBody>
          <a:bodyPr wrap="square" rtlCol="0">
            <a:spAutoFit/>
          </a:bodyPr>
          <a:lstStyle/>
          <a:p>
            <a:r>
              <a:rPr lang="en-GB" sz="2000" dirty="0"/>
              <a:t>BEIS = The Department of Business Energy &amp; Industrial Strategy. </a:t>
            </a:r>
          </a:p>
          <a:p>
            <a:endParaRPr lang="en-GB" sz="2000" dirty="0"/>
          </a:p>
          <a:p>
            <a:r>
              <a:rPr lang="en-GB" sz="2000" dirty="0"/>
              <a:t>They publish local authority emissions data on a yearly basis. </a:t>
            </a:r>
          </a:p>
          <a:p>
            <a:endParaRPr lang="en-GB" sz="2000" dirty="0"/>
          </a:p>
          <a:p>
            <a:r>
              <a:rPr lang="en-GB" sz="2000" dirty="0"/>
              <a:t>Data is on a 2 year rotation, therefore they report on CO</a:t>
            </a:r>
            <a:r>
              <a:rPr lang="en-GB" sz="2000" dirty="0">
                <a:latin typeface="Calibri" panose="020F0502020204030204" pitchFamily="34" charset="0"/>
                <a:cs typeface="Calibri" panose="020F0502020204030204" pitchFamily="34" charset="0"/>
              </a:rPr>
              <a:t>₂</a:t>
            </a:r>
            <a:r>
              <a:rPr lang="en-GB" sz="2000" dirty="0"/>
              <a:t> emissions two years prior to the report data i.e. the 2019 publication reported 2017 CO</a:t>
            </a:r>
            <a:r>
              <a:rPr lang="en-GB" sz="2000" dirty="0">
                <a:latin typeface="Calibri" panose="020F0502020204030204" pitchFamily="34" charset="0"/>
                <a:cs typeface="Calibri" panose="020F0502020204030204" pitchFamily="34" charset="0"/>
              </a:rPr>
              <a:t>₂</a:t>
            </a:r>
            <a:r>
              <a:rPr lang="en-GB" sz="2000" dirty="0"/>
              <a:t> emissions.</a:t>
            </a:r>
          </a:p>
          <a:p>
            <a:endParaRPr lang="en-GB" sz="2000" dirty="0"/>
          </a:p>
          <a:p>
            <a:r>
              <a:rPr lang="en-GB" sz="2000" dirty="0"/>
              <a:t>The 2020 publication will report 2018 CO</a:t>
            </a:r>
            <a:r>
              <a:rPr lang="en-GB" sz="2000" dirty="0">
                <a:latin typeface="Calibri" panose="020F0502020204030204" pitchFamily="34" charset="0"/>
                <a:cs typeface="Calibri" panose="020F0502020204030204" pitchFamily="34" charset="0"/>
              </a:rPr>
              <a:t>₂</a:t>
            </a:r>
            <a:r>
              <a:rPr lang="en-GB" sz="2000" dirty="0"/>
              <a:t> emissions.</a:t>
            </a:r>
          </a:p>
          <a:p>
            <a:endParaRPr lang="en-GB" sz="2000" dirty="0"/>
          </a:p>
          <a:p>
            <a:r>
              <a:rPr lang="en-GB" sz="2000" dirty="0"/>
              <a:t>Emissions are allocated on an ‘end user’ basis, where emissions are distributed according to energy consumption. Emissions from goods production (apart from the energy industry) are allocated to where production takes place, which therefore, excludes imported goods.</a:t>
            </a:r>
          </a:p>
          <a:p>
            <a:endParaRPr lang="en-GB" sz="2000" dirty="0"/>
          </a:p>
          <a:p>
            <a:endParaRPr lang="en-GB" sz="2000" dirty="0"/>
          </a:p>
        </p:txBody>
      </p:sp>
    </p:spTree>
    <p:extLst>
      <p:ext uri="{BB962C8B-B14F-4D97-AF65-F5344CB8AC3E}">
        <p14:creationId xmlns:p14="http://schemas.microsoft.com/office/powerpoint/2010/main" val="1521220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A0A60-284B-4894-9676-D7DC62EBE760}"/>
              </a:ext>
            </a:extLst>
          </p:cNvPr>
          <p:cNvSpPr>
            <a:spLocks noGrp="1"/>
          </p:cNvSpPr>
          <p:nvPr>
            <p:ph type="title"/>
          </p:nvPr>
        </p:nvSpPr>
        <p:spPr/>
        <p:txBody>
          <a:bodyPr/>
          <a:lstStyle/>
          <a:p>
            <a:r>
              <a:rPr lang="en-GB" dirty="0"/>
              <a:t>CO</a:t>
            </a:r>
            <a:r>
              <a:rPr lang="en-GB" dirty="0">
                <a:latin typeface="Calibri" panose="020F0502020204030204" pitchFamily="34" charset="0"/>
                <a:cs typeface="Calibri" panose="020F0502020204030204" pitchFamily="34" charset="0"/>
              </a:rPr>
              <a:t>₂</a:t>
            </a:r>
            <a:r>
              <a:rPr lang="en-GB" dirty="0"/>
              <a:t> Emissions Overview </a:t>
            </a:r>
          </a:p>
        </p:txBody>
      </p:sp>
      <p:sp>
        <p:nvSpPr>
          <p:cNvPr id="4" name="TextBox 3">
            <a:extLst>
              <a:ext uri="{FF2B5EF4-FFF2-40B4-BE49-F238E27FC236}">
                <a16:creationId xmlns:a16="http://schemas.microsoft.com/office/drawing/2014/main" id="{A0BA270C-F230-45C3-8898-D5F8E4B8B1B9}"/>
              </a:ext>
            </a:extLst>
          </p:cNvPr>
          <p:cNvSpPr txBox="1"/>
          <p:nvPr/>
        </p:nvSpPr>
        <p:spPr>
          <a:xfrm>
            <a:off x="457200" y="1425410"/>
            <a:ext cx="8229600" cy="707886"/>
          </a:xfrm>
          <a:prstGeom prst="rect">
            <a:avLst/>
          </a:prstGeom>
          <a:noFill/>
        </p:spPr>
        <p:txBody>
          <a:bodyPr wrap="square" rtlCol="0">
            <a:spAutoFit/>
          </a:bodyPr>
          <a:lstStyle/>
          <a:p>
            <a:pPr marL="285750" indent="-285750">
              <a:buFont typeface="Arial" panose="020B0604020202020204" pitchFamily="34" charset="0"/>
              <a:buChar char="•"/>
            </a:pPr>
            <a:r>
              <a:rPr lang="en-GB" sz="2000" dirty="0"/>
              <a:t>CO</a:t>
            </a:r>
            <a:r>
              <a:rPr lang="en-GB" sz="2000" dirty="0">
                <a:latin typeface="Calibri" panose="020F0502020204030204" pitchFamily="34" charset="0"/>
                <a:cs typeface="Calibri" panose="020F0502020204030204" pitchFamily="34" charset="0"/>
              </a:rPr>
              <a:t>₂</a:t>
            </a:r>
            <a:r>
              <a:rPr lang="en-GB" sz="2000" dirty="0"/>
              <a:t> emissions in 2017 totalled at 1,405.3 Kilo-tonnes (kt).</a:t>
            </a:r>
          </a:p>
          <a:p>
            <a:pPr marL="285750" indent="-285750">
              <a:buFont typeface="Arial" panose="020B0604020202020204" pitchFamily="34" charset="0"/>
              <a:buChar char="•"/>
            </a:pPr>
            <a:r>
              <a:rPr lang="en-GB" sz="2000" dirty="0"/>
              <a:t>Emissions are split into 4 sectors: </a:t>
            </a:r>
          </a:p>
        </p:txBody>
      </p:sp>
      <p:pic>
        <p:nvPicPr>
          <p:cNvPr id="14" name="Picture 2">
            <a:extLst>
              <a:ext uri="{FF2B5EF4-FFF2-40B4-BE49-F238E27FC236}">
                <a16:creationId xmlns:a16="http://schemas.microsoft.com/office/drawing/2014/main" id="{6AABF9B8-C26C-4526-9A13-E82E2F2F1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45" y="2492896"/>
            <a:ext cx="8666310" cy="3153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239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E36EA81-A2E2-4A51-AFAD-65D5A67B57D2}"/>
              </a:ext>
            </a:extLst>
          </p:cNvPr>
          <p:cNvSpPr>
            <a:spLocks noGrp="1"/>
          </p:cNvSpPr>
          <p:nvPr>
            <p:ph type="title"/>
          </p:nvPr>
        </p:nvSpPr>
        <p:spPr>
          <a:xfrm>
            <a:off x="457200" y="274638"/>
            <a:ext cx="8229600" cy="1143000"/>
          </a:xfrm>
        </p:spPr>
        <p:txBody>
          <a:bodyPr/>
          <a:lstStyle/>
          <a:p>
            <a:r>
              <a:rPr lang="en-GB" dirty="0"/>
              <a:t>CO</a:t>
            </a:r>
            <a:r>
              <a:rPr lang="en-GB" dirty="0">
                <a:latin typeface="Calibri" panose="020F0502020204030204" pitchFamily="34" charset="0"/>
                <a:cs typeface="Calibri" panose="020F0502020204030204" pitchFamily="34" charset="0"/>
              </a:rPr>
              <a:t>₂</a:t>
            </a:r>
            <a:r>
              <a:rPr lang="en-GB" dirty="0"/>
              <a:t> Emissions Overview </a:t>
            </a:r>
          </a:p>
        </p:txBody>
      </p:sp>
      <p:sp>
        <p:nvSpPr>
          <p:cNvPr id="10" name="TextBox 9">
            <a:extLst>
              <a:ext uri="{FF2B5EF4-FFF2-40B4-BE49-F238E27FC236}">
                <a16:creationId xmlns:a16="http://schemas.microsoft.com/office/drawing/2014/main" id="{C340AA3E-8587-4E7E-AC39-45703C0EA359}"/>
              </a:ext>
            </a:extLst>
          </p:cNvPr>
          <p:cNvSpPr txBox="1"/>
          <p:nvPr/>
        </p:nvSpPr>
        <p:spPr>
          <a:xfrm>
            <a:off x="457200" y="1417638"/>
            <a:ext cx="8075240" cy="1015663"/>
          </a:xfrm>
          <a:prstGeom prst="rect">
            <a:avLst/>
          </a:prstGeom>
          <a:noFill/>
        </p:spPr>
        <p:txBody>
          <a:bodyPr wrap="square" rtlCol="0">
            <a:spAutoFit/>
          </a:bodyPr>
          <a:lstStyle/>
          <a:p>
            <a:pPr marL="285750" indent="-285750">
              <a:buFont typeface="Arial" panose="020B0604020202020204" pitchFamily="34" charset="0"/>
              <a:buChar char="•"/>
            </a:pPr>
            <a:r>
              <a:rPr lang="en-GB" sz="2000" dirty="0"/>
              <a:t>CO</a:t>
            </a:r>
            <a:r>
              <a:rPr lang="en-GB" sz="2000" dirty="0">
                <a:latin typeface="Calibri" panose="020F0502020204030204" pitchFamily="34" charset="0"/>
                <a:cs typeface="Calibri" panose="020F0502020204030204" pitchFamily="34" charset="0"/>
              </a:rPr>
              <a:t>₂</a:t>
            </a:r>
            <a:r>
              <a:rPr lang="en-GB" sz="2000" dirty="0"/>
              <a:t> emissions from each sector are listed below. </a:t>
            </a:r>
          </a:p>
          <a:p>
            <a:pPr marL="285750" indent="-285750">
              <a:buFont typeface="Arial" panose="020B0604020202020204" pitchFamily="34" charset="0"/>
              <a:buChar char="•"/>
            </a:pPr>
            <a:r>
              <a:rPr lang="en-GB" sz="2000" dirty="0"/>
              <a:t>Their percentage contribution to district emissions are portrayed in the pie chart.</a:t>
            </a:r>
          </a:p>
        </p:txBody>
      </p:sp>
      <p:grpSp>
        <p:nvGrpSpPr>
          <p:cNvPr id="18" name="Group 17">
            <a:extLst>
              <a:ext uri="{FF2B5EF4-FFF2-40B4-BE49-F238E27FC236}">
                <a16:creationId xmlns:a16="http://schemas.microsoft.com/office/drawing/2014/main" id="{726319A9-EC91-4811-8CCB-5A6740581909}"/>
              </a:ext>
            </a:extLst>
          </p:cNvPr>
          <p:cNvGrpSpPr/>
          <p:nvPr/>
        </p:nvGrpSpPr>
        <p:grpSpPr>
          <a:xfrm>
            <a:off x="457200" y="2636912"/>
            <a:ext cx="8059960" cy="2673753"/>
            <a:chOff x="457200" y="2636912"/>
            <a:chExt cx="8059960" cy="2673753"/>
          </a:xfrm>
        </p:grpSpPr>
        <p:grpSp>
          <p:nvGrpSpPr>
            <p:cNvPr id="13" name="Group 12">
              <a:extLst>
                <a:ext uri="{FF2B5EF4-FFF2-40B4-BE49-F238E27FC236}">
                  <a16:creationId xmlns:a16="http://schemas.microsoft.com/office/drawing/2014/main" id="{9B95C0CE-CCE2-4E08-A858-1839516E1857}"/>
                </a:ext>
              </a:extLst>
            </p:cNvPr>
            <p:cNvGrpSpPr/>
            <p:nvPr/>
          </p:nvGrpSpPr>
          <p:grpSpPr>
            <a:xfrm>
              <a:off x="457200" y="2636912"/>
              <a:ext cx="8059960" cy="2673753"/>
              <a:chOff x="457200" y="2636912"/>
              <a:chExt cx="8059960" cy="2673753"/>
            </a:xfrm>
          </p:grpSpPr>
          <p:pic>
            <p:nvPicPr>
              <p:cNvPr id="7" name="Picture 6">
                <a:extLst>
                  <a:ext uri="{FF2B5EF4-FFF2-40B4-BE49-F238E27FC236}">
                    <a16:creationId xmlns:a16="http://schemas.microsoft.com/office/drawing/2014/main" id="{A30BF3AB-33CE-4FA4-9C00-06AC96E59548}"/>
                  </a:ext>
                </a:extLst>
              </p:cNvPr>
              <p:cNvPicPr/>
              <p:nvPr/>
            </p:nvPicPr>
            <p:blipFill rotWithShape="1">
              <a:blip r:embed="rId2">
                <a:extLst>
                  <a:ext uri="{28A0092B-C50C-407E-A947-70E740481C1C}">
                    <a14:useLocalDpi xmlns:a14="http://schemas.microsoft.com/office/drawing/2010/main" val="0"/>
                  </a:ext>
                </a:extLst>
              </a:blip>
              <a:srcRect l="49209" t="41991" r="30874" b="31667"/>
              <a:stretch/>
            </p:blipFill>
            <p:spPr bwMode="auto">
              <a:xfrm>
                <a:off x="5775176" y="2636912"/>
                <a:ext cx="2741984" cy="2673753"/>
              </a:xfrm>
              <a:prstGeom prst="rect">
                <a:avLst/>
              </a:prstGeom>
              <a:ln w="28575">
                <a:solidFill>
                  <a:srgbClr val="292929"/>
                </a:solidFill>
              </a:ln>
              <a:extLst>
                <a:ext uri="{53640926-AAD7-44D8-BBD7-CCE9431645EC}">
                  <a14:shadowObscured xmlns:a14="http://schemas.microsoft.com/office/drawing/2010/main"/>
                </a:ext>
              </a:extLst>
            </p:spPr>
          </p:pic>
          <p:grpSp>
            <p:nvGrpSpPr>
              <p:cNvPr id="12" name="Group 11">
                <a:extLst>
                  <a:ext uri="{FF2B5EF4-FFF2-40B4-BE49-F238E27FC236}">
                    <a16:creationId xmlns:a16="http://schemas.microsoft.com/office/drawing/2014/main" id="{1546DFD7-526C-4913-A772-434FCADED86C}"/>
                  </a:ext>
                </a:extLst>
              </p:cNvPr>
              <p:cNvGrpSpPr/>
              <p:nvPr/>
            </p:nvGrpSpPr>
            <p:grpSpPr>
              <a:xfrm>
                <a:off x="457200" y="2636912"/>
                <a:ext cx="5144937" cy="2673753"/>
                <a:chOff x="486941" y="2444527"/>
                <a:chExt cx="5144937" cy="2673753"/>
              </a:xfrm>
            </p:grpSpPr>
            <p:grpSp>
              <p:nvGrpSpPr>
                <p:cNvPr id="4" name="Group 3">
                  <a:extLst>
                    <a:ext uri="{FF2B5EF4-FFF2-40B4-BE49-F238E27FC236}">
                      <a16:creationId xmlns:a16="http://schemas.microsoft.com/office/drawing/2014/main" id="{DF6133AD-3F2B-4ACA-AB11-B8779E90EC13}"/>
                    </a:ext>
                  </a:extLst>
                </p:cNvPr>
                <p:cNvGrpSpPr/>
                <p:nvPr/>
              </p:nvGrpSpPr>
              <p:grpSpPr>
                <a:xfrm>
                  <a:off x="486941" y="2444527"/>
                  <a:ext cx="5144937" cy="2673753"/>
                  <a:chOff x="19500" y="0"/>
                  <a:chExt cx="3195595" cy="1328420"/>
                </a:xfrm>
              </p:grpSpPr>
              <p:pic>
                <p:nvPicPr>
                  <p:cNvPr id="5" name="Picture 4">
                    <a:extLst>
                      <a:ext uri="{FF2B5EF4-FFF2-40B4-BE49-F238E27FC236}">
                        <a16:creationId xmlns:a16="http://schemas.microsoft.com/office/drawing/2014/main" id="{6F0FC20C-D411-4681-ABF2-9DE5BE85BE1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2244" t="43412" r="63189" b="44800"/>
                  <a:stretch/>
                </p:blipFill>
                <p:spPr bwMode="auto">
                  <a:xfrm>
                    <a:off x="19500" y="0"/>
                    <a:ext cx="2033800" cy="1328420"/>
                  </a:xfrm>
                  <a:prstGeom prst="rect">
                    <a:avLst/>
                  </a:prstGeom>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6EEF3196-4D40-499C-8F83-0CBFCD64A26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49847" t="43401" r="41788" b="44805"/>
                  <a:stretch/>
                </p:blipFill>
                <p:spPr bwMode="auto">
                  <a:xfrm>
                    <a:off x="2049235" y="0"/>
                    <a:ext cx="1165860" cy="1328420"/>
                  </a:xfrm>
                  <a:prstGeom prst="rect">
                    <a:avLst/>
                  </a:prstGeom>
                  <a:extLst>
                    <a:ext uri="{53640926-AAD7-44D8-BBD7-CCE9431645EC}">
                      <a14:shadowObscured xmlns:a14="http://schemas.microsoft.com/office/drawing/2010/main"/>
                    </a:ext>
                  </a:extLst>
                </p:spPr>
              </p:pic>
            </p:grpSp>
            <p:sp>
              <p:nvSpPr>
                <p:cNvPr id="11" name="Rectangle 10">
                  <a:extLst>
                    <a:ext uri="{FF2B5EF4-FFF2-40B4-BE49-F238E27FC236}">
                      <a16:creationId xmlns:a16="http://schemas.microsoft.com/office/drawing/2014/main" id="{61259992-FFF1-4F73-B5CF-D35566FC6650}"/>
                    </a:ext>
                  </a:extLst>
                </p:cNvPr>
                <p:cNvSpPr/>
                <p:nvPr/>
              </p:nvSpPr>
              <p:spPr>
                <a:xfrm>
                  <a:off x="3761377" y="3236614"/>
                  <a:ext cx="882631" cy="1848569"/>
                </a:xfrm>
                <a:prstGeom prst="rect">
                  <a:avLst/>
                </a:prstGeom>
                <a:solidFill>
                  <a:schemeClr val="accent3">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14" name="Rectangle 13">
              <a:extLst>
                <a:ext uri="{FF2B5EF4-FFF2-40B4-BE49-F238E27FC236}">
                  <a16:creationId xmlns:a16="http://schemas.microsoft.com/office/drawing/2014/main" id="{D51B2C00-15AA-4579-92D5-9577EF46304C}"/>
                </a:ext>
              </a:extLst>
            </p:cNvPr>
            <p:cNvSpPr/>
            <p:nvPr/>
          </p:nvSpPr>
          <p:spPr>
            <a:xfrm>
              <a:off x="457200" y="3429000"/>
              <a:ext cx="3267892" cy="360040"/>
            </a:xfrm>
            <a:prstGeom prst="rect">
              <a:avLst/>
            </a:prstGeom>
            <a:solidFill>
              <a:schemeClr val="tx1">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F62B1A8-1EC7-447C-9696-43261402742F}"/>
                </a:ext>
              </a:extLst>
            </p:cNvPr>
            <p:cNvSpPr/>
            <p:nvPr/>
          </p:nvSpPr>
          <p:spPr>
            <a:xfrm>
              <a:off x="463744" y="3789040"/>
              <a:ext cx="3274436" cy="360040"/>
            </a:xfrm>
            <a:prstGeom prst="rect">
              <a:avLst/>
            </a:prstGeom>
            <a:solidFill>
              <a:schemeClr val="accent4">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695CE11-865A-4ADD-9748-7C761CFF13CA}"/>
                </a:ext>
              </a:extLst>
            </p:cNvPr>
            <p:cNvSpPr/>
            <p:nvPr/>
          </p:nvSpPr>
          <p:spPr>
            <a:xfrm>
              <a:off x="463744" y="4172719"/>
              <a:ext cx="3261348" cy="360040"/>
            </a:xfrm>
            <a:prstGeom prst="rect">
              <a:avLst/>
            </a:prstGeom>
            <a:solidFill>
              <a:schemeClr val="accent6">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678BCD6-3D79-4B87-9B21-DE107A1FC0A3}"/>
                </a:ext>
              </a:extLst>
            </p:cNvPr>
            <p:cNvSpPr/>
            <p:nvPr/>
          </p:nvSpPr>
          <p:spPr>
            <a:xfrm>
              <a:off x="463744" y="4556398"/>
              <a:ext cx="3267892" cy="336401"/>
            </a:xfrm>
            <a:prstGeom prst="rect">
              <a:avLst/>
            </a:prstGeom>
            <a:solidFill>
              <a:schemeClr val="accent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47312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FF66B-7EE3-47E7-97C5-092B30C38D6E}"/>
              </a:ext>
            </a:extLst>
          </p:cNvPr>
          <p:cNvSpPr>
            <a:spLocks noGrp="1"/>
          </p:cNvSpPr>
          <p:nvPr>
            <p:ph type="title"/>
          </p:nvPr>
        </p:nvSpPr>
        <p:spPr/>
        <p:txBody>
          <a:bodyPr/>
          <a:lstStyle/>
          <a:p>
            <a:r>
              <a:rPr lang="en-GB" dirty="0"/>
              <a:t>District Comparisons</a:t>
            </a:r>
          </a:p>
        </p:txBody>
      </p:sp>
      <p:pic>
        <p:nvPicPr>
          <p:cNvPr id="4" name="Picture 3">
            <a:extLst>
              <a:ext uri="{FF2B5EF4-FFF2-40B4-BE49-F238E27FC236}">
                <a16:creationId xmlns:a16="http://schemas.microsoft.com/office/drawing/2014/main" id="{82BE0B00-1B9D-4E2F-BA6D-5DE6EF661F52}"/>
              </a:ext>
            </a:extLst>
          </p:cNvPr>
          <p:cNvPicPr>
            <a:picLocks noChangeAspect="1"/>
          </p:cNvPicPr>
          <p:nvPr/>
        </p:nvPicPr>
        <p:blipFill>
          <a:blip r:embed="rId2"/>
          <a:stretch>
            <a:fillRect/>
          </a:stretch>
        </p:blipFill>
        <p:spPr>
          <a:xfrm>
            <a:off x="1523736" y="1418167"/>
            <a:ext cx="6096528" cy="4919898"/>
          </a:xfrm>
          <a:prstGeom prst="rect">
            <a:avLst/>
          </a:prstGeom>
          <a:ln w="19050">
            <a:solidFill>
              <a:schemeClr val="tx2"/>
            </a:solidFill>
          </a:ln>
        </p:spPr>
      </p:pic>
    </p:spTree>
    <p:extLst>
      <p:ext uri="{BB962C8B-B14F-4D97-AF65-F5344CB8AC3E}">
        <p14:creationId xmlns:p14="http://schemas.microsoft.com/office/powerpoint/2010/main" val="2746745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FF66B-7EE3-47E7-97C5-092B30C38D6E}"/>
              </a:ext>
            </a:extLst>
          </p:cNvPr>
          <p:cNvSpPr>
            <a:spLocks noGrp="1"/>
          </p:cNvSpPr>
          <p:nvPr>
            <p:ph type="title"/>
          </p:nvPr>
        </p:nvSpPr>
        <p:spPr/>
        <p:txBody>
          <a:bodyPr/>
          <a:lstStyle/>
          <a:p>
            <a:r>
              <a:rPr lang="en-GB" dirty="0"/>
              <a:t>District Comparisons</a:t>
            </a:r>
          </a:p>
        </p:txBody>
      </p:sp>
      <p:pic>
        <p:nvPicPr>
          <p:cNvPr id="5" name="Picture 4">
            <a:extLst>
              <a:ext uri="{FF2B5EF4-FFF2-40B4-BE49-F238E27FC236}">
                <a16:creationId xmlns:a16="http://schemas.microsoft.com/office/drawing/2014/main" id="{E7A87F52-3607-4959-B41A-0A636DA7BD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528" b="20487"/>
          <a:stretch/>
        </p:blipFill>
        <p:spPr>
          <a:xfrm>
            <a:off x="1536142" y="1418167"/>
            <a:ext cx="6071715" cy="4896544"/>
          </a:xfrm>
          <a:prstGeom prst="rect">
            <a:avLst/>
          </a:prstGeom>
          <a:ln w="28575">
            <a:solidFill>
              <a:schemeClr val="tx2"/>
            </a:solidFill>
          </a:ln>
        </p:spPr>
      </p:pic>
    </p:spTree>
    <p:extLst>
      <p:ext uri="{BB962C8B-B14F-4D97-AF65-F5344CB8AC3E}">
        <p14:creationId xmlns:p14="http://schemas.microsoft.com/office/powerpoint/2010/main" val="2036021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9A061-27E5-4785-987F-0A8AFFEAF5B6}"/>
              </a:ext>
            </a:extLst>
          </p:cNvPr>
          <p:cNvSpPr>
            <a:spLocks noGrp="1"/>
          </p:cNvSpPr>
          <p:nvPr>
            <p:ph type="title"/>
          </p:nvPr>
        </p:nvSpPr>
        <p:spPr/>
        <p:txBody>
          <a:bodyPr/>
          <a:lstStyle/>
          <a:p>
            <a:r>
              <a:rPr lang="en-GB" dirty="0"/>
              <a:t>District Comparisons</a:t>
            </a:r>
          </a:p>
        </p:txBody>
      </p:sp>
      <p:pic>
        <p:nvPicPr>
          <p:cNvPr id="4" name="Picture 3">
            <a:extLst>
              <a:ext uri="{FF2B5EF4-FFF2-40B4-BE49-F238E27FC236}">
                <a16:creationId xmlns:a16="http://schemas.microsoft.com/office/drawing/2014/main" id="{005BA54E-670D-4DAB-8B61-2280BF5C36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172" b="20495"/>
          <a:stretch/>
        </p:blipFill>
        <p:spPr>
          <a:xfrm>
            <a:off x="1536143" y="1418167"/>
            <a:ext cx="6071715" cy="4896544"/>
          </a:xfrm>
          <a:prstGeom prst="rect">
            <a:avLst/>
          </a:prstGeom>
          <a:ln w="28575">
            <a:solidFill>
              <a:schemeClr val="tx2"/>
            </a:solidFill>
          </a:ln>
        </p:spPr>
      </p:pic>
    </p:spTree>
    <p:extLst>
      <p:ext uri="{BB962C8B-B14F-4D97-AF65-F5344CB8AC3E}">
        <p14:creationId xmlns:p14="http://schemas.microsoft.com/office/powerpoint/2010/main" val="1375044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852A-794D-40BE-9D0B-783200755E5D}"/>
              </a:ext>
            </a:extLst>
          </p:cNvPr>
          <p:cNvSpPr>
            <a:spLocks noGrp="1"/>
          </p:cNvSpPr>
          <p:nvPr>
            <p:ph type="title"/>
          </p:nvPr>
        </p:nvSpPr>
        <p:spPr/>
        <p:txBody>
          <a:bodyPr/>
          <a:lstStyle/>
          <a:p>
            <a:r>
              <a:rPr lang="en-GB" dirty="0"/>
              <a:t>District Comparisons</a:t>
            </a:r>
          </a:p>
        </p:txBody>
      </p:sp>
      <p:pic>
        <p:nvPicPr>
          <p:cNvPr id="4" name="Picture 3">
            <a:extLst>
              <a:ext uri="{FF2B5EF4-FFF2-40B4-BE49-F238E27FC236}">
                <a16:creationId xmlns:a16="http://schemas.microsoft.com/office/drawing/2014/main" id="{73DB6A56-A530-47A6-8AC6-5E1DF92CBA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695" b="20537"/>
          <a:stretch/>
        </p:blipFill>
        <p:spPr>
          <a:xfrm>
            <a:off x="1536143" y="1418167"/>
            <a:ext cx="6071715" cy="4896544"/>
          </a:xfrm>
          <a:prstGeom prst="rect">
            <a:avLst/>
          </a:prstGeom>
          <a:ln w="28575">
            <a:solidFill>
              <a:schemeClr val="tx2"/>
            </a:solidFill>
          </a:ln>
        </p:spPr>
      </p:pic>
    </p:spTree>
    <p:extLst>
      <p:ext uri="{BB962C8B-B14F-4D97-AF65-F5344CB8AC3E}">
        <p14:creationId xmlns:p14="http://schemas.microsoft.com/office/powerpoint/2010/main" val="4289176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AE678-4043-46D7-98C4-AA94B3EC9C54}"/>
              </a:ext>
            </a:extLst>
          </p:cNvPr>
          <p:cNvSpPr>
            <a:spLocks noGrp="1"/>
          </p:cNvSpPr>
          <p:nvPr>
            <p:ph type="title"/>
          </p:nvPr>
        </p:nvSpPr>
        <p:spPr>
          <a:xfrm>
            <a:off x="457200" y="275167"/>
            <a:ext cx="8435280" cy="1143000"/>
          </a:xfrm>
        </p:spPr>
        <p:txBody>
          <a:bodyPr>
            <a:normAutofit fontScale="90000"/>
          </a:bodyPr>
          <a:lstStyle/>
          <a:p>
            <a:r>
              <a:rPr lang="en-GB" dirty="0"/>
              <a:t>2018 UK Wide Greenhouse Gas Emissions</a:t>
            </a:r>
          </a:p>
        </p:txBody>
      </p:sp>
      <p:grpSp>
        <p:nvGrpSpPr>
          <p:cNvPr id="8" name="Group 7">
            <a:extLst>
              <a:ext uri="{FF2B5EF4-FFF2-40B4-BE49-F238E27FC236}">
                <a16:creationId xmlns:a16="http://schemas.microsoft.com/office/drawing/2014/main" id="{871D9A2C-EF90-4146-8BCE-11103D16F470}"/>
              </a:ext>
            </a:extLst>
          </p:cNvPr>
          <p:cNvGrpSpPr/>
          <p:nvPr/>
        </p:nvGrpSpPr>
        <p:grpSpPr>
          <a:xfrm>
            <a:off x="442572" y="1418167"/>
            <a:ext cx="6947520" cy="5040560"/>
            <a:chOff x="864840" y="1124744"/>
            <a:chExt cx="7620000" cy="5685283"/>
          </a:xfrm>
        </p:grpSpPr>
        <p:pic>
          <p:nvPicPr>
            <p:cNvPr id="6" name="Picture 5">
              <a:extLst>
                <a:ext uri="{FF2B5EF4-FFF2-40B4-BE49-F238E27FC236}">
                  <a16:creationId xmlns:a16="http://schemas.microsoft.com/office/drawing/2014/main" id="{E1547B4C-EB46-4862-A93A-C873DBC7E72B}"/>
                </a:ext>
              </a:extLst>
            </p:cNvPr>
            <p:cNvPicPr>
              <a:picLocks noChangeAspect="1"/>
            </p:cNvPicPr>
            <p:nvPr/>
          </p:nvPicPr>
          <p:blipFill rotWithShape="1">
            <a:blip r:embed="rId2"/>
            <a:srcRect t="2270" b="2369"/>
            <a:stretch/>
          </p:blipFill>
          <p:spPr>
            <a:xfrm>
              <a:off x="864840" y="1124744"/>
              <a:ext cx="7620000" cy="2520280"/>
            </a:xfrm>
            <a:prstGeom prst="rect">
              <a:avLst/>
            </a:prstGeom>
            <a:ln>
              <a:noFill/>
            </a:ln>
          </p:spPr>
        </p:pic>
        <p:pic>
          <p:nvPicPr>
            <p:cNvPr id="7" name="Picture 6">
              <a:extLst>
                <a:ext uri="{FF2B5EF4-FFF2-40B4-BE49-F238E27FC236}">
                  <a16:creationId xmlns:a16="http://schemas.microsoft.com/office/drawing/2014/main" id="{0F3D85BF-FF45-48AA-948D-A7C94F855B7A}"/>
                </a:ext>
              </a:extLst>
            </p:cNvPr>
            <p:cNvPicPr>
              <a:picLocks noChangeAspect="1"/>
            </p:cNvPicPr>
            <p:nvPr/>
          </p:nvPicPr>
          <p:blipFill rotWithShape="1">
            <a:blip r:embed="rId3"/>
            <a:srcRect b="925"/>
            <a:stretch/>
          </p:blipFill>
          <p:spPr>
            <a:xfrm>
              <a:off x="864840" y="3645024"/>
              <a:ext cx="7620000" cy="3165003"/>
            </a:xfrm>
            <a:prstGeom prst="rect">
              <a:avLst/>
            </a:prstGeom>
            <a:ln>
              <a:noFill/>
            </a:ln>
          </p:spPr>
        </p:pic>
      </p:grpSp>
    </p:spTree>
    <p:extLst>
      <p:ext uri="{BB962C8B-B14F-4D97-AF65-F5344CB8AC3E}">
        <p14:creationId xmlns:p14="http://schemas.microsoft.com/office/powerpoint/2010/main" val="2708146417"/>
      </p:ext>
    </p:extLst>
  </p:cSld>
  <p:clrMapOvr>
    <a:masterClrMapping/>
  </p:clrMapOvr>
</p:sld>
</file>

<file path=ppt/theme/theme1.xml><?xml version="1.0" encoding="utf-8"?>
<a:theme xmlns:a="http://schemas.openxmlformats.org/drawingml/2006/main" name="1_Custom Design">
  <a:themeElements>
    <a:clrScheme name="BCKLWN Powerpoint">
      <a:dk1>
        <a:srgbClr val="0B387C"/>
      </a:dk1>
      <a:lt1>
        <a:srgbClr val="FFFFFF"/>
      </a:lt1>
      <a:dk2>
        <a:srgbClr val="1F497D"/>
      </a:dk2>
      <a:lt2>
        <a:srgbClr val="F0F0F5"/>
      </a:lt2>
      <a:accent1>
        <a:srgbClr val="8054D8"/>
      </a:accent1>
      <a:accent2>
        <a:srgbClr val="63C4F4"/>
      </a:accent2>
      <a:accent3>
        <a:srgbClr val="FACC0C"/>
      </a:accent3>
      <a:accent4>
        <a:srgbClr val="E30613"/>
      </a:accent4>
      <a:accent5>
        <a:srgbClr val="004C9A"/>
      </a:accent5>
      <a:accent6>
        <a:srgbClr val="4EB84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CA Feb 2019">
  <a:themeElements>
    <a:clrScheme name="BCKLWN Powerpoint">
      <a:dk1>
        <a:srgbClr val="0B387C"/>
      </a:dk1>
      <a:lt1>
        <a:srgbClr val="FFFFFF"/>
      </a:lt1>
      <a:dk2>
        <a:srgbClr val="1F497D"/>
      </a:dk2>
      <a:lt2>
        <a:srgbClr val="F0F0F5"/>
      </a:lt2>
      <a:accent1>
        <a:srgbClr val="8054D8"/>
      </a:accent1>
      <a:accent2>
        <a:srgbClr val="63C4F4"/>
      </a:accent2>
      <a:accent3>
        <a:srgbClr val="FACC0C"/>
      </a:accent3>
      <a:accent4>
        <a:srgbClr val="E30613"/>
      </a:accent4>
      <a:accent5>
        <a:srgbClr val="004C9A"/>
      </a:accent5>
      <a:accent6>
        <a:srgbClr val="4EB84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BCKLWN Powerpoint">
      <a:dk1>
        <a:srgbClr val="0B387C"/>
      </a:dk1>
      <a:lt1>
        <a:srgbClr val="FFFFFF"/>
      </a:lt1>
      <a:dk2>
        <a:srgbClr val="1F497D"/>
      </a:dk2>
      <a:lt2>
        <a:srgbClr val="F0F0F5"/>
      </a:lt2>
      <a:accent1>
        <a:srgbClr val="8054D8"/>
      </a:accent1>
      <a:accent2>
        <a:srgbClr val="63C4F4"/>
      </a:accent2>
      <a:accent3>
        <a:srgbClr val="FACC0C"/>
      </a:accent3>
      <a:accent4>
        <a:srgbClr val="E30613"/>
      </a:accent4>
      <a:accent5>
        <a:srgbClr val="004C9A"/>
      </a:accent5>
      <a:accent6>
        <a:srgbClr val="4EB84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BCKLWN Powerpoint">
      <a:dk1>
        <a:srgbClr val="0B387C"/>
      </a:dk1>
      <a:lt1>
        <a:srgbClr val="FFFFFF"/>
      </a:lt1>
      <a:dk2>
        <a:srgbClr val="1F497D"/>
      </a:dk2>
      <a:lt2>
        <a:srgbClr val="F0F0F5"/>
      </a:lt2>
      <a:accent1>
        <a:srgbClr val="8054D8"/>
      </a:accent1>
      <a:accent2>
        <a:srgbClr val="63C4F4"/>
      </a:accent2>
      <a:accent3>
        <a:srgbClr val="FACC0C"/>
      </a:accent3>
      <a:accent4>
        <a:srgbClr val="E30613"/>
      </a:accent4>
      <a:accent5>
        <a:srgbClr val="004C9A"/>
      </a:accent5>
      <a:accent6>
        <a:srgbClr val="4EB84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 Carbon Audit Update 03March2020 v.02</Template>
  <TotalTime>79</TotalTime>
  <Words>193</Words>
  <Application>Microsoft Office PowerPoint</Application>
  <PresentationFormat>On-screen Show (4:3)</PresentationFormat>
  <Paragraphs>24</Paragraphs>
  <Slides>9</Slides>
  <Notes>2</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9</vt:i4>
      </vt:variant>
    </vt:vector>
  </HeadingPairs>
  <TitlesOfParts>
    <vt:vector size="15" baseType="lpstr">
      <vt:lpstr>Arial</vt:lpstr>
      <vt:lpstr>Calibri</vt:lpstr>
      <vt:lpstr>1_Custom Design</vt:lpstr>
      <vt:lpstr>SCA Feb 2019</vt:lpstr>
      <vt:lpstr>2_Custom Design</vt:lpstr>
      <vt:lpstr>3_Custom Design</vt:lpstr>
      <vt:lpstr>Kings Lynn &amp; West Norfolk – 2017 District CO₂ Emissions Bubble - An Overview of the 2019 BEIS Data</vt:lpstr>
      <vt:lpstr>PowerPoint Presentation</vt:lpstr>
      <vt:lpstr>CO₂ Emissions Overview </vt:lpstr>
      <vt:lpstr>CO₂ Emissions Overview </vt:lpstr>
      <vt:lpstr>District Comparisons</vt:lpstr>
      <vt:lpstr>District Comparisons</vt:lpstr>
      <vt:lpstr>District Comparisons</vt:lpstr>
      <vt:lpstr>District Comparisons</vt:lpstr>
      <vt:lpstr>2018 UK Wide Greenhouse Gas Emissions</vt:lpstr>
    </vt:vector>
  </TitlesOfParts>
  <Company>Borough Council of King's Lynn &amp; West Norfolk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Kings Lynn &amp; West Norfolk District CO₂ Emissions - An Overview of the BEIS Data</dc:title>
  <dc:creator>Henry Saunders</dc:creator>
  <cp:lastModifiedBy>Alison Groat</cp:lastModifiedBy>
  <cp:revision>18</cp:revision>
  <dcterms:created xsi:type="dcterms:W3CDTF">2020-03-05T10:52:12Z</dcterms:created>
  <dcterms:modified xsi:type="dcterms:W3CDTF">2020-03-16T13:06:48Z</dcterms:modified>
</cp:coreProperties>
</file>